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Lst>
  <p:notesMasterIdLst>
    <p:notesMasterId r:id="rId25"/>
  </p:notesMasterIdLst>
  <p:handoutMasterIdLst>
    <p:handoutMasterId r:id="rId26"/>
  </p:handoutMasterIdLst>
  <p:sldIdLst>
    <p:sldId id="256" r:id="rId3"/>
    <p:sldId id="303" r:id="rId4"/>
    <p:sldId id="304" r:id="rId5"/>
    <p:sldId id="306" r:id="rId6"/>
    <p:sldId id="276" r:id="rId7"/>
    <p:sldId id="277" r:id="rId8"/>
    <p:sldId id="278" r:id="rId9"/>
    <p:sldId id="301" r:id="rId10"/>
    <p:sldId id="280" r:id="rId11"/>
    <p:sldId id="302" r:id="rId12"/>
    <p:sldId id="283" r:id="rId13"/>
    <p:sldId id="300" r:id="rId14"/>
    <p:sldId id="284" r:id="rId15"/>
    <p:sldId id="298" r:id="rId16"/>
    <p:sldId id="285" r:id="rId17"/>
    <p:sldId id="286" r:id="rId18"/>
    <p:sldId id="287" r:id="rId19"/>
    <p:sldId id="288" r:id="rId20"/>
    <p:sldId id="289" r:id="rId21"/>
    <p:sldId id="290" r:id="rId22"/>
    <p:sldId id="292" r:id="rId23"/>
    <p:sldId id="275"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bba Gunilla Hult" initials="G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346A"/>
    <a:srgbClr val="001242"/>
    <a:srgbClr val="073F80"/>
    <a:srgbClr val="2E99D7"/>
    <a:srgbClr val="0052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90651C3A-4460-11DB-9652-00E08161165F}">
  <a:tblStyle styleId="{90651C3A-4460-11DB-9652-00E08161165F}" styleName="Symbiocare">
    <a:wholeTbl>
      <a:tcTxStyle>
        <a:fontRef idx="minor">
          <a:prstClr val="black"/>
        </a:fontRef>
        <a:schemeClr val="accent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accen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1" autoAdjust="0"/>
    <p:restoredTop sz="70307" autoAdjust="0"/>
  </p:normalViewPr>
  <p:slideViewPr>
    <p:cSldViewPr snapToGrid="0" showGuides="1">
      <p:cViewPr>
        <p:scale>
          <a:sx n="100" d="100"/>
          <a:sy n="100" d="100"/>
        </p:scale>
        <p:origin x="-1188" y="-3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87" d="100"/>
          <a:sy n="187" d="100"/>
        </p:scale>
        <p:origin x="-80" y="476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043185-ED79-4881-84AD-BA2D809E3958}" type="datetimeFigureOut">
              <a:rPr lang="en-US" smtClean="0"/>
              <a:t>5/13/2016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7DD2E56-1618-4E9A-AD1B-3AF00DB1B754}" type="slidenum">
              <a:rPr lang="en-US" smtClean="0"/>
              <a:t>‹#›</a:t>
            </a:fld>
            <a:endParaRPr lang="en-US"/>
          </a:p>
        </p:txBody>
      </p:sp>
    </p:spTree>
    <p:extLst>
      <p:ext uri="{BB962C8B-B14F-4D97-AF65-F5344CB8AC3E}">
        <p14:creationId xmlns:p14="http://schemas.microsoft.com/office/powerpoint/2010/main" val="20472268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083781-DA69-493C-A9A0-1C2C5ED571CD}" type="datetimeFigureOut">
              <a:rPr lang="en-US" smtClean="0"/>
              <a:t>5/13/2016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FBA313-D700-4B24-B762-09D8C3CE5E2B}" type="slidenum">
              <a:rPr lang="en-US" smtClean="0"/>
              <a:t>‹#›</a:t>
            </a:fld>
            <a:endParaRPr lang="en-US"/>
          </a:p>
        </p:txBody>
      </p:sp>
    </p:spTree>
    <p:extLst>
      <p:ext uri="{BB962C8B-B14F-4D97-AF65-F5344CB8AC3E}">
        <p14:creationId xmlns:p14="http://schemas.microsoft.com/office/powerpoint/2010/main" val="1952884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government.se/government-policy/public-health/objectives-and-visions-for-public-health-and-health-car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00000"/>
              </a:lnSpc>
              <a:spcBef>
                <a:spcPts val="0"/>
              </a:spcBef>
              <a:spcAft>
                <a:spcPts val="0"/>
              </a:spcAft>
              <a:buClrTx/>
              <a:buSzTx/>
              <a:buFontTx/>
              <a:buNone/>
              <a:tabLst/>
              <a:defRPr/>
            </a:pPr>
            <a:r>
              <a:rPr lang="en-GB" sz="1200" dirty="0" smtClean="0">
                <a:effectLst/>
                <a:latin typeface="Lucida Grande"/>
                <a:ea typeface="Lucida Grande"/>
                <a:cs typeface="Lucida Grande"/>
                <a:sym typeface="Lucida Grande"/>
              </a:rPr>
              <a:t>Ladies</a:t>
            </a:r>
            <a:r>
              <a:rPr lang="en-GB" sz="1200" baseline="0" dirty="0" smtClean="0">
                <a:effectLst/>
                <a:latin typeface="Lucida Grande"/>
                <a:ea typeface="Lucida Grande"/>
                <a:cs typeface="Lucida Grande"/>
                <a:sym typeface="Lucida Grande"/>
              </a:rPr>
              <a:t> </a:t>
            </a:r>
            <a:r>
              <a:rPr lang="en-GB" sz="1200" dirty="0" smtClean="0">
                <a:effectLst/>
                <a:latin typeface="Lucida Grande"/>
                <a:ea typeface="Lucida Grande"/>
                <a:cs typeface="Lucida Grande"/>
                <a:sym typeface="Lucida Grande"/>
              </a:rPr>
              <a:t>and gentlemen, </a:t>
            </a:r>
          </a:p>
          <a:p>
            <a:pPr marL="0" marR="0" indent="0" defTabSz="457200" eaLnBrk="1" fontAlgn="auto" latinLnBrk="0" hangingPunct="1">
              <a:lnSpc>
                <a:spcPct val="100000"/>
              </a:lnSpc>
              <a:spcBef>
                <a:spcPts val="0"/>
              </a:spcBef>
              <a:spcAft>
                <a:spcPts val="0"/>
              </a:spcAft>
              <a:buClrTx/>
              <a:buSzTx/>
              <a:buFontTx/>
              <a:buNone/>
              <a:tabLst/>
              <a:defRPr/>
            </a:pPr>
            <a:endParaRPr lang="en-GB" sz="1200" dirty="0" smtClean="0">
              <a:effectLst/>
              <a:latin typeface="Lucida Grande"/>
              <a:ea typeface="Lucida Grande"/>
              <a:cs typeface="Lucida Grande"/>
              <a:sym typeface="Lucida Grande"/>
            </a:endParaRPr>
          </a:p>
          <a:p>
            <a:pPr marL="0" marR="0" indent="0" defTabSz="457200" eaLnBrk="1" fontAlgn="auto" latinLnBrk="0" hangingPunct="1">
              <a:lnSpc>
                <a:spcPct val="100000"/>
              </a:lnSpc>
              <a:spcBef>
                <a:spcPts val="0"/>
              </a:spcBef>
              <a:spcAft>
                <a:spcPts val="0"/>
              </a:spcAft>
              <a:buClrTx/>
              <a:buSzTx/>
              <a:buFontTx/>
              <a:buNone/>
              <a:tabLst/>
              <a:defRPr/>
            </a:pPr>
            <a:r>
              <a:rPr lang="en-GB" sz="1200" dirty="0" smtClean="0">
                <a:effectLst/>
                <a:latin typeface="Lucida Grande"/>
                <a:ea typeface="Lucida Grande"/>
                <a:cs typeface="Lucida Grande"/>
                <a:sym typeface="Lucida Grande"/>
              </a:rPr>
              <a:t>It is a great pleasure and honour for me to be here today and to speak on </a:t>
            </a:r>
            <a:r>
              <a:rPr lang="en-GB" sz="1200" baseline="0" dirty="0" smtClean="0">
                <a:effectLst/>
                <a:latin typeface="Lucida Grande"/>
                <a:ea typeface="Lucida Grande"/>
                <a:cs typeface="Lucida Grande"/>
                <a:sym typeface="Lucida Grande"/>
              </a:rPr>
              <a:t>this </a:t>
            </a:r>
            <a:r>
              <a:rPr lang="en-GB" sz="1200" dirty="0" smtClean="0">
                <a:effectLst/>
                <a:latin typeface="Lucida Grande"/>
                <a:ea typeface="Lucida Grande"/>
                <a:cs typeface="Lucida Grande"/>
                <a:sym typeface="Lucida Grande"/>
              </a:rPr>
              <a:t>interesting and relevant topic: antibiotic</a:t>
            </a:r>
            <a:r>
              <a:rPr lang="en-GB" sz="1200" baseline="0" dirty="0" smtClean="0">
                <a:effectLst/>
                <a:latin typeface="Lucida Grande"/>
                <a:ea typeface="Lucida Grande"/>
                <a:cs typeface="Lucida Grande"/>
                <a:sym typeface="Lucida Grande"/>
              </a:rPr>
              <a:t> resistance and infection control</a:t>
            </a:r>
            <a:r>
              <a:rPr lang="en-GB" sz="1200" dirty="0" smtClean="0">
                <a:effectLst/>
                <a:latin typeface="Lucida Grande"/>
                <a:ea typeface="Lucida Grande"/>
                <a:cs typeface="Lucida Grande"/>
                <a:sym typeface="Lucida Grande"/>
              </a:rPr>
              <a:t>. </a:t>
            </a:r>
            <a:endParaRPr lang="en-US" sz="1200" dirty="0" smtClean="0">
              <a:effectLst/>
              <a:latin typeface="Lucida Grande"/>
              <a:ea typeface="Lucida Grande"/>
              <a:cs typeface="Lucida Grande"/>
              <a:sym typeface="Lucida Grande"/>
            </a:endParaRPr>
          </a:p>
        </p:txBody>
      </p:sp>
      <p:sp>
        <p:nvSpPr>
          <p:cNvPr id="4" name="Slide Number Placeholder 3"/>
          <p:cNvSpPr>
            <a:spLocks noGrp="1"/>
          </p:cNvSpPr>
          <p:nvPr>
            <p:ph type="sldNum" sz="quarter" idx="10"/>
          </p:nvPr>
        </p:nvSpPr>
        <p:spPr/>
        <p:txBody>
          <a:bodyPr/>
          <a:lstStyle/>
          <a:p>
            <a:fld id="{6BFBA313-D700-4B24-B762-09D8C3CE5E2B}" type="slidenum">
              <a:rPr lang="en-US" smtClean="0"/>
              <a:t>1</a:t>
            </a:fld>
            <a:endParaRPr lang="en-US"/>
          </a:p>
        </p:txBody>
      </p:sp>
    </p:spTree>
    <p:extLst>
      <p:ext uri="{BB962C8B-B14F-4D97-AF65-F5344CB8AC3E}">
        <p14:creationId xmlns:p14="http://schemas.microsoft.com/office/powerpoint/2010/main" val="306471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latin typeface="Lucida Grande"/>
                <a:ea typeface="Lucida Grande"/>
                <a:cs typeface="Lucida Grande"/>
                <a:sym typeface="Lucida Grande"/>
              </a:rPr>
              <a:t>The most important reason for this positive development in recent decades is a comprehensive strategy to handle the challenge of antibiotic resistance. </a:t>
            </a:r>
          </a:p>
          <a:p>
            <a:r>
              <a:rPr lang="en-US" dirty="0" smtClean="0">
                <a:effectLst/>
                <a:latin typeface="Lucida Grande"/>
                <a:ea typeface="Lucida Grande"/>
                <a:cs typeface="Lucida Grande"/>
                <a:sym typeface="Lucida Grande"/>
              </a:rPr>
              <a:t> </a:t>
            </a:r>
          </a:p>
          <a:p>
            <a:r>
              <a:rPr lang="en-US" dirty="0" smtClean="0">
                <a:effectLst/>
                <a:latin typeface="Lucida Grande"/>
                <a:ea typeface="Lucida Grande"/>
                <a:cs typeface="Lucida Grande"/>
                <a:sym typeface="Lucida Grande"/>
              </a:rPr>
              <a:t>This strategy has three main pillars:  </a:t>
            </a:r>
          </a:p>
          <a:p>
            <a:r>
              <a:rPr lang="en-US" dirty="0" smtClean="0">
                <a:effectLst/>
                <a:latin typeface="Lucida Grande"/>
                <a:ea typeface="Lucida Grande"/>
                <a:cs typeface="Lucida Grande"/>
                <a:sym typeface="Lucida Grande"/>
              </a:rPr>
              <a:t> </a:t>
            </a:r>
          </a:p>
          <a:p>
            <a:r>
              <a:rPr lang="en-US" dirty="0" smtClean="0">
                <a:effectLst/>
                <a:latin typeface="Lucida Grande"/>
                <a:ea typeface="Lucida Grande"/>
                <a:cs typeface="Lucida Grande"/>
                <a:sym typeface="Lucida Grande"/>
              </a:rPr>
              <a:t>We encourage an open dialogue between doctor and patient that promotes the rational use of antibiotics. </a:t>
            </a:r>
          </a:p>
          <a:p>
            <a:r>
              <a:rPr lang="en-US" dirty="0" smtClean="0">
                <a:effectLst/>
                <a:latin typeface="Lucida Grande"/>
                <a:ea typeface="Lucida Grande"/>
                <a:cs typeface="Lucida Grande"/>
                <a:sym typeface="Lucida Grande"/>
              </a:rPr>
              <a:t> </a:t>
            </a:r>
          </a:p>
          <a:p>
            <a:r>
              <a:rPr lang="en-US" dirty="0" smtClean="0">
                <a:effectLst/>
                <a:latin typeface="Lucida Grande"/>
                <a:ea typeface="Lucida Grande"/>
                <a:cs typeface="Lucida Grande"/>
                <a:sym typeface="Lucida Grande"/>
              </a:rPr>
              <a:t>We have invested in technology to monitor the use of antibiotics in our health care system. </a:t>
            </a:r>
          </a:p>
          <a:p>
            <a:r>
              <a:rPr lang="en-US" dirty="0" smtClean="0">
                <a:effectLst/>
                <a:latin typeface="Lucida Grande"/>
                <a:ea typeface="Lucida Grande"/>
                <a:cs typeface="Lucida Grande"/>
                <a:sym typeface="Lucida Grande"/>
              </a:rPr>
              <a:t> </a:t>
            </a:r>
          </a:p>
          <a:p>
            <a:r>
              <a:rPr lang="en-US" dirty="0" smtClean="0">
                <a:effectLst/>
                <a:latin typeface="Lucida Grande"/>
                <a:ea typeface="Lucida Grande"/>
                <a:cs typeface="Lucida Grande"/>
                <a:sym typeface="Lucida Grande"/>
              </a:rPr>
              <a:t>We allocate resources to governmental authorities to work with preventive measures.</a:t>
            </a:r>
          </a:p>
          <a:p>
            <a:endParaRPr lang="en-US" sz="2400" dirty="0" smtClean="0">
              <a:latin typeface="Lucida Grande"/>
              <a:cs typeface="Lucida Grande"/>
            </a:endParaRPr>
          </a:p>
          <a:p>
            <a:endParaRPr lang="en-US" sz="2400" dirty="0" smtClean="0">
              <a:latin typeface="Lucida Grande"/>
              <a:cs typeface="Lucida Grande"/>
            </a:endParaRPr>
          </a:p>
          <a:p>
            <a:endParaRPr lang="en-US" dirty="0" smtClean="0">
              <a:latin typeface="Lucida Grande"/>
              <a:cs typeface="Lucida Grande"/>
            </a:endParaRPr>
          </a:p>
          <a:p>
            <a:endParaRPr lang="en-US" dirty="0" smtClean="0">
              <a:latin typeface="Lucida Grande"/>
              <a:cs typeface="Lucida Grande"/>
            </a:endParaRPr>
          </a:p>
        </p:txBody>
      </p:sp>
      <p:sp>
        <p:nvSpPr>
          <p:cNvPr id="4" name="Slide Number Placeholder 3"/>
          <p:cNvSpPr>
            <a:spLocks noGrp="1"/>
          </p:cNvSpPr>
          <p:nvPr>
            <p:ph type="sldNum" sz="quarter" idx="10"/>
          </p:nvPr>
        </p:nvSpPr>
        <p:spPr/>
        <p:txBody>
          <a:bodyPr/>
          <a:lstStyle/>
          <a:p>
            <a:fld id="{6BFBA313-D700-4B24-B762-09D8C3CE5E2B}" type="slidenum">
              <a:rPr lang="en-US" smtClean="0"/>
              <a:t>10</a:t>
            </a:fld>
            <a:endParaRPr lang="en-US"/>
          </a:p>
        </p:txBody>
      </p:sp>
    </p:spTree>
    <p:extLst>
      <p:ext uri="{BB962C8B-B14F-4D97-AF65-F5344CB8AC3E}">
        <p14:creationId xmlns:p14="http://schemas.microsoft.com/office/powerpoint/2010/main" val="2817868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effectLst/>
                <a:latin typeface="Lucida Grande"/>
                <a:ea typeface="Lucida Grande"/>
                <a:cs typeface="Lucida Grande"/>
                <a:sym typeface="Lucida Grande"/>
              </a:rPr>
              <a:t>A part of this strategy is to stop people from getting infections in the first place. </a:t>
            </a:r>
          </a:p>
          <a:p>
            <a:r>
              <a:rPr lang="en-US" sz="1200" dirty="0" smtClean="0">
                <a:effectLst/>
                <a:latin typeface="Lucida Grande"/>
                <a:ea typeface="Lucida Grande"/>
                <a:cs typeface="Lucida Grande"/>
                <a:sym typeface="Lucida Grande"/>
              </a:rPr>
              <a:t> </a:t>
            </a:r>
          </a:p>
          <a:p>
            <a:r>
              <a:rPr lang="en-US" sz="1200" dirty="0" smtClean="0">
                <a:effectLst/>
                <a:latin typeface="Lucida Grande"/>
                <a:ea typeface="Lucida Grande"/>
                <a:cs typeface="Lucida Grande"/>
                <a:sym typeface="Lucida Grande"/>
              </a:rPr>
              <a:t>Information is key to this preventive work</a:t>
            </a:r>
            <a:r>
              <a:rPr lang="en-US" dirty="0">
                <a:latin typeface="Lucida Grande"/>
                <a:ea typeface="Lucida Grande"/>
                <a:cs typeface="Lucida Grande"/>
                <a:sym typeface="Lucida Grande"/>
              </a:rPr>
              <a:t> </a:t>
            </a:r>
            <a:r>
              <a:rPr lang="en-US" dirty="0" smtClean="0">
                <a:latin typeface="Lucida Grande"/>
                <a:ea typeface="Lucida Grande"/>
                <a:cs typeface="Lucida Grande"/>
                <a:sym typeface="Lucida Grande"/>
              </a:rPr>
              <a:t>– and so is</a:t>
            </a:r>
            <a:r>
              <a:rPr lang="en-US" sz="1200" dirty="0" smtClean="0">
                <a:effectLst/>
                <a:latin typeface="Lucida Grande"/>
                <a:ea typeface="Lucida Grande"/>
                <a:cs typeface="Lucida Grande"/>
                <a:sym typeface="Lucida Grande"/>
              </a:rPr>
              <a:t> communicating to different target groups. </a:t>
            </a:r>
          </a:p>
          <a:p>
            <a:r>
              <a:rPr lang="en-US" sz="1200" dirty="0" smtClean="0">
                <a:effectLst/>
                <a:latin typeface="Lucida Grande"/>
                <a:ea typeface="Lucida Grande"/>
                <a:cs typeface="Lucida Grande"/>
                <a:sym typeface="Lucida Grande"/>
              </a:rPr>
              <a:t> </a:t>
            </a:r>
          </a:p>
          <a:p>
            <a:r>
              <a:rPr lang="en-US" sz="1200" dirty="0" smtClean="0">
                <a:effectLst/>
                <a:latin typeface="Lucida Grande"/>
                <a:ea typeface="Lucida Grande"/>
                <a:cs typeface="Lucida Grande"/>
                <a:sym typeface="Lucida Grande"/>
              </a:rPr>
              <a:t>Medical professionals are important, but it has also proved effective to reach new audiences through non-traditional channels. </a:t>
            </a:r>
          </a:p>
          <a:p>
            <a:r>
              <a:rPr lang="en-US" sz="1200" dirty="0" smtClean="0">
                <a:effectLst/>
                <a:latin typeface="Lucida Grande"/>
                <a:ea typeface="Lucida Grande"/>
                <a:cs typeface="Lucida Grande"/>
                <a:sym typeface="Lucida Grande"/>
              </a:rPr>
              <a:t> </a:t>
            </a:r>
          </a:p>
          <a:p>
            <a:r>
              <a:rPr lang="en-US" sz="1200" dirty="0" smtClean="0">
                <a:effectLst/>
                <a:latin typeface="Lucida Grande"/>
                <a:ea typeface="Lucida Grande"/>
                <a:cs typeface="Lucida Grande"/>
                <a:sym typeface="Lucida Grande"/>
              </a:rPr>
              <a:t>There are also pedagogical programs such as this e-learning tool, </a:t>
            </a:r>
            <a:r>
              <a:rPr lang="en-US" sz="1200" dirty="0" err="1" smtClean="0">
                <a:effectLst/>
                <a:latin typeface="Lucida Grande"/>
                <a:ea typeface="Lucida Grande"/>
                <a:cs typeface="Lucida Grande"/>
                <a:sym typeface="Lucida Grande"/>
              </a:rPr>
              <a:t>antibiotikasmart.se</a:t>
            </a:r>
            <a:r>
              <a:rPr lang="en-US" sz="1200" dirty="0" smtClean="0">
                <a:effectLst/>
                <a:latin typeface="Lucida Grande"/>
                <a:ea typeface="Lucida Grande"/>
                <a:cs typeface="Lucida Grande"/>
                <a:sym typeface="Lucida Grande"/>
              </a:rPr>
              <a:t>. It was developed by </a:t>
            </a:r>
            <a:r>
              <a:rPr lang="en-US" sz="1200" dirty="0" err="1" smtClean="0">
                <a:effectLst/>
                <a:latin typeface="Lucida Grande"/>
                <a:ea typeface="Lucida Grande"/>
                <a:cs typeface="Lucida Grande"/>
                <a:sym typeface="Lucida Grande"/>
              </a:rPr>
              <a:t>Strama</a:t>
            </a:r>
            <a:r>
              <a:rPr lang="en-US" sz="1200" dirty="0" smtClean="0">
                <a:effectLst/>
                <a:latin typeface="Lucida Grande"/>
                <a:ea typeface="Lucida Grande"/>
                <a:cs typeface="Lucida Grande"/>
                <a:sym typeface="Lucida Grande"/>
              </a:rPr>
              <a:t> (the Swedish strategic program against antibiotic resistance) and SALAR (The Swedish Association of Local Authorities and Regions) </a:t>
            </a:r>
          </a:p>
          <a:p>
            <a:endParaRPr lang="en-US" sz="1200" dirty="0" smtClean="0">
              <a:effectLst/>
              <a:latin typeface="Lucida Grande"/>
              <a:ea typeface="Lucida Grande"/>
              <a:cs typeface="Lucida Grande"/>
              <a:sym typeface="Lucida Grande"/>
            </a:endParaRPr>
          </a:p>
          <a:p>
            <a:endParaRPr lang="en-US" sz="1200" dirty="0" smtClean="0">
              <a:effectLst/>
              <a:latin typeface="Lucida Grande"/>
              <a:ea typeface="Lucida Grande"/>
              <a:cs typeface="Lucida Grande"/>
              <a:sym typeface="Lucida Grande"/>
            </a:endParaRPr>
          </a:p>
          <a:p>
            <a:r>
              <a:rPr lang="en-US" sz="1200" dirty="0" smtClean="0">
                <a:effectLst/>
                <a:latin typeface="Lucida Grande"/>
                <a:ea typeface="Lucida Grande"/>
                <a:cs typeface="Lucida Grande"/>
                <a:sym typeface="Lucida Grande"/>
              </a:rPr>
              <a:t> </a:t>
            </a:r>
          </a:p>
          <a:p>
            <a:endParaRPr lang="en-US" dirty="0" smtClean="0">
              <a:latin typeface="Lucida Grande"/>
              <a:cs typeface="Lucida Grande"/>
            </a:endParaRPr>
          </a:p>
          <a:p>
            <a:endParaRPr lang="en-US" dirty="0" smtClean="0">
              <a:latin typeface="Lucida Grande"/>
              <a:cs typeface="Lucida Grande"/>
            </a:endParaRPr>
          </a:p>
        </p:txBody>
      </p:sp>
      <p:sp>
        <p:nvSpPr>
          <p:cNvPr id="4" name="Slide Number Placeholder 3"/>
          <p:cNvSpPr>
            <a:spLocks noGrp="1"/>
          </p:cNvSpPr>
          <p:nvPr>
            <p:ph type="sldNum" sz="quarter" idx="10"/>
          </p:nvPr>
        </p:nvSpPr>
        <p:spPr/>
        <p:txBody>
          <a:bodyPr/>
          <a:lstStyle/>
          <a:p>
            <a:fld id="{6BFBA313-D700-4B24-B762-09D8C3CE5E2B}" type="slidenum">
              <a:rPr lang="en-US" smtClean="0"/>
              <a:t>11</a:t>
            </a:fld>
            <a:endParaRPr lang="en-US"/>
          </a:p>
        </p:txBody>
      </p:sp>
    </p:spTree>
    <p:extLst>
      <p:ext uri="{BB962C8B-B14F-4D97-AF65-F5344CB8AC3E}">
        <p14:creationId xmlns:p14="http://schemas.microsoft.com/office/powerpoint/2010/main" val="2053901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latin typeface="Lucida Grande"/>
                <a:cs typeface="Lucida Grande"/>
              </a:rPr>
              <a:t>Benjamin Franklin once said, </a:t>
            </a:r>
            <a:r>
              <a:rPr lang="en-US" altLang="sv-SE" noProof="0" dirty="0" smtClean="0">
                <a:latin typeface="Lucida Grande"/>
                <a:cs typeface="Lucida Grande"/>
              </a:rPr>
              <a:t>“</a:t>
            </a:r>
            <a:r>
              <a:rPr lang="en-US" noProof="0" dirty="0" smtClean="0">
                <a:latin typeface="Lucida Grande"/>
                <a:cs typeface="Lucida Grande"/>
              </a:rPr>
              <a:t>An investment in knowledge always pays the best interest.</a:t>
            </a:r>
            <a:r>
              <a:rPr lang="en-US" altLang="sv-SE" noProof="0" dirty="0" smtClean="0">
                <a:latin typeface="Lucida Grande"/>
                <a:cs typeface="Lucida Grande"/>
              </a:rPr>
              <a:t>”</a:t>
            </a:r>
            <a:endParaRPr lang="en-US" noProof="0" dirty="0" smtClean="0">
              <a:latin typeface="Lucida Grande"/>
              <a:cs typeface="Lucida Grande"/>
            </a:endParaRPr>
          </a:p>
          <a:p>
            <a:endParaRPr lang="en-US" noProof="0" dirty="0" smtClean="0">
              <a:latin typeface="Lucida Grande"/>
              <a:cs typeface="Lucida Grande"/>
            </a:endParaRPr>
          </a:p>
          <a:p>
            <a:r>
              <a:rPr lang="en-US" noProof="0" dirty="0" smtClean="0">
                <a:latin typeface="Lucida Grande"/>
                <a:cs typeface="Lucida Grande"/>
              </a:rPr>
              <a:t>Quality assurance also includes the competence of the staff in the organization. The improvement of qualifications applies not only to how a medical device should be operated and maintained, but also to basic hygiene, infection control and prevention. This competence is vital for all personnel working to lower the risk of the spread</a:t>
            </a:r>
            <a:r>
              <a:rPr lang="en-US" baseline="0" noProof="0" dirty="0" smtClean="0">
                <a:latin typeface="Lucida Grande"/>
                <a:cs typeface="Lucida Grande"/>
              </a:rPr>
              <a:t> </a:t>
            </a:r>
            <a:r>
              <a:rPr lang="en-US" noProof="0" dirty="0" smtClean="0">
                <a:latin typeface="Lucida Grande"/>
                <a:cs typeface="Lucida Grande"/>
              </a:rPr>
              <a:t>of infections.</a:t>
            </a:r>
          </a:p>
          <a:p>
            <a:endParaRPr lang="en-US" noProof="0" dirty="0" smtClean="0">
              <a:latin typeface="Lucida Grande"/>
              <a:cs typeface="Lucida Grande"/>
            </a:endParaRPr>
          </a:p>
          <a:p>
            <a:r>
              <a:rPr lang="en-US" noProof="0" dirty="0" smtClean="0">
                <a:cs typeface="Lucida Grande"/>
              </a:rPr>
              <a:t>Source: Interviews with </a:t>
            </a:r>
            <a:r>
              <a:rPr lang="en-US" noProof="0" dirty="0" err="1" smtClean="0">
                <a:cs typeface="Lucida Grande"/>
              </a:rPr>
              <a:t>Getinge</a:t>
            </a:r>
            <a:r>
              <a:rPr lang="en-US" noProof="0" dirty="0" smtClean="0">
                <a:cs typeface="Lucida Grande"/>
              </a:rPr>
              <a:t> Group, </a:t>
            </a:r>
            <a:r>
              <a:rPr lang="en-US" noProof="0" dirty="0" err="1" smtClean="0">
                <a:cs typeface="Lucida Grande"/>
              </a:rPr>
              <a:t>Mölnlycke</a:t>
            </a:r>
            <a:r>
              <a:rPr lang="en-US" noProof="0" dirty="0" smtClean="0">
                <a:cs typeface="Lucida Grande"/>
              </a:rPr>
              <a:t> Health</a:t>
            </a:r>
            <a:r>
              <a:rPr lang="en-US" baseline="0" noProof="0" dirty="0" smtClean="0">
                <a:cs typeface="Lucida Grande"/>
              </a:rPr>
              <a:t> Care</a:t>
            </a:r>
            <a:r>
              <a:rPr lang="en-US" noProof="0" dirty="0" smtClean="0">
                <a:cs typeface="Lucida Grande"/>
              </a:rPr>
              <a:t>, </a:t>
            </a:r>
            <a:r>
              <a:rPr lang="en-US" noProof="0" dirty="0" err="1" smtClean="0">
                <a:cs typeface="Lucida Grande"/>
              </a:rPr>
              <a:t>Bactiguard</a:t>
            </a:r>
            <a:r>
              <a:rPr lang="en-US" baseline="0" noProof="0" dirty="0" smtClean="0">
                <a:cs typeface="Lucida Grande"/>
              </a:rPr>
              <a:t> and </a:t>
            </a:r>
            <a:r>
              <a:rPr lang="en-US" noProof="0" dirty="0" err="1" smtClean="0">
                <a:cs typeface="Lucida Grande"/>
              </a:rPr>
              <a:t>Hemocue</a:t>
            </a:r>
            <a:r>
              <a:rPr lang="en-US" noProof="0" dirty="0" smtClean="0">
                <a:cs typeface="Lucida Grande"/>
              </a:rPr>
              <a:t> (2013)</a:t>
            </a:r>
          </a:p>
          <a:p>
            <a:endParaRPr lang="en-US" dirty="0" smtClean="0">
              <a:latin typeface="Lucida Grande"/>
              <a:cs typeface="Lucida Grande"/>
            </a:endParaRPr>
          </a:p>
          <a:p>
            <a:endParaRPr lang="en-US" dirty="0" smtClean="0">
              <a:latin typeface="Lucida Grande"/>
              <a:cs typeface="Lucida Grande"/>
            </a:endParaRPr>
          </a:p>
        </p:txBody>
      </p:sp>
      <p:sp>
        <p:nvSpPr>
          <p:cNvPr id="4" name="Slide Number Placeholder 3"/>
          <p:cNvSpPr>
            <a:spLocks noGrp="1"/>
          </p:cNvSpPr>
          <p:nvPr>
            <p:ph type="sldNum" sz="quarter" idx="10"/>
          </p:nvPr>
        </p:nvSpPr>
        <p:spPr/>
        <p:txBody>
          <a:bodyPr/>
          <a:lstStyle/>
          <a:p>
            <a:fld id="{6BFBA313-D700-4B24-B762-09D8C3CE5E2B}" type="slidenum">
              <a:rPr lang="en-US" smtClean="0"/>
              <a:t>12</a:t>
            </a:fld>
            <a:endParaRPr lang="en-US"/>
          </a:p>
        </p:txBody>
      </p:sp>
    </p:spTree>
    <p:extLst>
      <p:ext uri="{BB962C8B-B14F-4D97-AF65-F5344CB8AC3E}">
        <p14:creationId xmlns:p14="http://schemas.microsoft.com/office/powerpoint/2010/main" val="2053901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effectLst/>
                <a:latin typeface="Lucida Grande"/>
                <a:ea typeface="Lucida Grande"/>
                <a:cs typeface="Lucida Grande"/>
                <a:sym typeface="Lucida Grande"/>
              </a:rPr>
              <a:t>Another part of our strategy involves the use of aggregated data. </a:t>
            </a:r>
          </a:p>
          <a:p>
            <a:r>
              <a:rPr lang="en-US" sz="1200" dirty="0" smtClean="0">
                <a:effectLst/>
                <a:latin typeface="Lucida Grande"/>
                <a:ea typeface="Lucida Grande"/>
                <a:cs typeface="Lucida Grande"/>
                <a:sym typeface="Lucida Grande"/>
              </a:rPr>
              <a:t> </a:t>
            </a:r>
          </a:p>
          <a:p>
            <a:r>
              <a:rPr lang="en-US" sz="1200" dirty="0" smtClean="0">
                <a:effectLst/>
                <a:latin typeface="Lucida Grande"/>
                <a:ea typeface="Lucida Grande"/>
                <a:cs typeface="Lucida Grande"/>
                <a:sym typeface="Lucida Grande"/>
              </a:rPr>
              <a:t>This is key to effective identification of resistant bacteria. </a:t>
            </a:r>
          </a:p>
          <a:p>
            <a:r>
              <a:rPr lang="en-US" sz="1200" dirty="0" smtClean="0">
                <a:effectLst/>
                <a:latin typeface="Lucida Grande"/>
                <a:ea typeface="Lucida Grande"/>
                <a:cs typeface="Lucida Grande"/>
                <a:sym typeface="Lucida Grande"/>
              </a:rPr>
              <a:t> </a:t>
            </a:r>
          </a:p>
          <a:p>
            <a:r>
              <a:rPr lang="en-US" sz="1200" dirty="0" smtClean="0">
                <a:effectLst/>
                <a:latin typeface="Lucida Grande"/>
                <a:ea typeface="Lucida Grande"/>
                <a:cs typeface="Lucida Grande"/>
                <a:sym typeface="Lucida Grande"/>
              </a:rPr>
              <a:t>We have a system in which each individual hospital’s laboratory reports test results to a central database. </a:t>
            </a:r>
          </a:p>
          <a:p>
            <a:r>
              <a:rPr lang="en-US" sz="1200" dirty="0" smtClean="0">
                <a:effectLst/>
                <a:latin typeface="Lucida Grande"/>
                <a:ea typeface="Lucida Grande"/>
                <a:cs typeface="Lucida Grande"/>
                <a:sym typeface="Lucida Grande"/>
              </a:rPr>
              <a:t> </a:t>
            </a:r>
          </a:p>
          <a:p>
            <a:r>
              <a:rPr lang="en-US" sz="1200" dirty="0" smtClean="0">
                <a:effectLst/>
                <a:latin typeface="Lucida Grande"/>
                <a:ea typeface="Lucida Grande"/>
                <a:cs typeface="Lucida Grande"/>
                <a:sym typeface="Lucida Grande"/>
              </a:rPr>
              <a:t>This enables</a:t>
            </a:r>
            <a:r>
              <a:rPr lang="en-US" sz="1200" baseline="0" dirty="0" smtClean="0">
                <a:effectLst/>
                <a:latin typeface="Lucida Grande"/>
                <a:ea typeface="Lucida Grande"/>
                <a:cs typeface="Lucida Grande"/>
                <a:sym typeface="Lucida Grande"/>
              </a:rPr>
              <a:t> us </a:t>
            </a:r>
            <a:r>
              <a:rPr lang="en-US" sz="1200" dirty="0" smtClean="0">
                <a:effectLst/>
                <a:latin typeface="Lucida Grande"/>
                <a:ea typeface="Lucida Grande"/>
                <a:cs typeface="Lucida Grande"/>
                <a:sym typeface="Lucida Grande"/>
              </a:rPr>
              <a:t>to identify patterns of potential new resistant bacteria at an early stage – and time to apply all necessary actions to stop it from spreading.</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BFBA313-D700-4B24-B762-09D8C3CE5E2B}" type="slidenum">
              <a:rPr lang="en-US" smtClean="0"/>
              <a:t>13</a:t>
            </a:fld>
            <a:endParaRPr lang="en-US"/>
          </a:p>
        </p:txBody>
      </p:sp>
    </p:spTree>
    <p:extLst>
      <p:ext uri="{BB962C8B-B14F-4D97-AF65-F5344CB8AC3E}">
        <p14:creationId xmlns:p14="http://schemas.microsoft.com/office/powerpoint/2010/main" val="4156335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solidFill>
                  <a:srgbClr val="000000"/>
                </a:solidFill>
                <a:latin typeface="Lucida Grande"/>
                <a:cs typeface="Lucida Grande"/>
              </a:rPr>
              <a:t>It is commonly recognized around the world that we must work to reduce unnecessary antibiotic prescriptions for common infections. A quick and simple yet accurate white blood cell test at the point of care can help doctors decide whether to use antibiotics or not. This system is particularly well suited for regions where lab resources are not readily available since these tests are battery operated and can be operated by anyone after a short training. </a:t>
            </a:r>
          </a:p>
          <a:p>
            <a:endParaRPr lang="sv-SE" dirty="0" smtClean="0">
              <a:solidFill>
                <a:srgbClr val="000000"/>
              </a:solidFill>
              <a:latin typeface="Lucida Grande"/>
              <a:cs typeface="Lucida Grande"/>
            </a:endParaRPr>
          </a:p>
          <a:p>
            <a:r>
              <a:rPr lang="sv-SE" i="0" dirty="0" smtClean="0">
                <a:solidFill>
                  <a:srgbClr val="000000"/>
                </a:solidFill>
                <a:cs typeface="Lucida Grande"/>
              </a:rPr>
              <a:t>Source: </a:t>
            </a:r>
            <a:r>
              <a:rPr lang="sv-SE" i="0" dirty="0" err="1" smtClean="0">
                <a:solidFill>
                  <a:srgbClr val="000000"/>
                </a:solidFill>
                <a:cs typeface="Lucida Grande"/>
              </a:rPr>
              <a:t>Interview</a:t>
            </a:r>
            <a:r>
              <a:rPr lang="sv-SE" i="0" dirty="0" smtClean="0">
                <a:solidFill>
                  <a:srgbClr val="000000"/>
                </a:solidFill>
                <a:cs typeface="Lucida Grande"/>
              </a:rPr>
              <a:t> </a:t>
            </a:r>
            <a:r>
              <a:rPr lang="sv-SE" i="0" dirty="0" err="1" smtClean="0">
                <a:solidFill>
                  <a:srgbClr val="000000"/>
                </a:solidFill>
                <a:cs typeface="Lucida Grande"/>
              </a:rPr>
              <a:t>with</a:t>
            </a:r>
            <a:r>
              <a:rPr lang="sv-SE" i="0" dirty="0" smtClean="0">
                <a:solidFill>
                  <a:srgbClr val="000000"/>
                </a:solidFill>
                <a:cs typeface="Lucida Grande"/>
              </a:rPr>
              <a:t> HemoCue</a:t>
            </a:r>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C768A3B1-B5D3-4A83-8097-82024C863FD2}" type="slidenum">
              <a:rPr lang="en-US" sz="1200">
                <a:latin typeface="Calibri" pitchFamily="34" charset="0"/>
              </a:rPr>
              <a:pPr eaLnBrk="1" hangingPunct="1"/>
              <a:t>14</a:t>
            </a:fld>
            <a:endParaRPr lang="en-US" sz="120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effectLst/>
                <a:latin typeface="Lucida Grande"/>
                <a:ea typeface="Lucida Grande"/>
                <a:cs typeface="Lucida Grande"/>
                <a:sym typeface="Lucida Grande"/>
              </a:rPr>
              <a:t>One EU study shows that 5-10% of all patients in European hospitals suffer from hospital acquired infections. </a:t>
            </a:r>
          </a:p>
          <a:p>
            <a:r>
              <a:rPr lang="en-US" sz="1200" dirty="0" smtClean="0">
                <a:effectLst/>
                <a:latin typeface="Lucida Grande"/>
                <a:ea typeface="Lucida Grande"/>
                <a:cs typeface="Lucida Grande"/>
                <a:sym typeface="Lucida Grande"/>
              </a:rPr>
              <a:t> </a:t>
            </a:r>
          </a:p>
          <a:p>
            <a:r>
              <a:rPr lang="en-US" sz="1200" dirty="0" smtClean="0">
                <a:effectLst/>
                <a:latin typeface="Lucida Grande"/>
                <a:ea typeface="Lucida Grande"/>
                <a:cs typeface="Lucida Grande"/>
                <a:sym typeface="Lucida Grande"/>
              </a:rPr>
              <a:t>In general, this entails another four days of hospitalization – significantly increasing the patient’s risk and the hospital’s costs. </a:t>
            </a:r>
          </a:p>
          <a:p>
            <a:r>
              <a:rPr lang="en-US" sz="1200" dirty="0" smtClean="0">
                <a:effectLst/>
                <a:latin typeface="Lucida Grande"/>
                <a:ea typeface="Lucida Grande"/>
                <a:cs typeface="Lucida Grande"/>
                <a:sym typeface="Lucida Grande"/>
              </a:rPr>
              <a:t> </a:t>
            </a:r>
          </a:p>
          <a:p>
            <a:r>
              <a:rPr lang="en-US" sz="1200" dirty="0" smtClean="0">
                <a:effectLst/>
                <a:latin typeface="Lucida Grande"/>
                <a:ea typeface="Lucida Grande"/>
                <a:cs typeface="Lucida Grande"/>
                <a:sym typeface="Lucida Grande"/>
              </a:rPr>
              <a:t>An effective way of avoiding these kinds of infections is to combine basic solutions with modern technologies. </a:t>
            </a:r>
          </a:p>
          <a:p>
            <a:r>
              <a:rPr lang="en-US" sz="1200" dirty="0" smtClean="0">
                <a:effectLst/>
                <a:latin typeface="Lucida Grande"/>
                <a:ea typeface="Lucida Grande"/>
                <a:cs typeface="Lucida Grande"/>
                <a:sym typeface="Lucida Grande"/>
              </a:rPr>
              <a:t> </a:t>
            </a:r>
          </a:p>
          <a:p>
            <a:r>
              <a:rPr lang="en-US" sz="1200" dirty="0" smtClean="0">
                <a:effectLst/>
                <a:latin typeface="Lucida Grande"/>
                <a:ea typeface="Lucida Grande"/>
                <a:cs typeface="Lucida Grande"/>
                <a:sym typeface="Lucida Grande"/>
              </a:rPr>
              <a:t>Let me give you a few examples.</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6BFBA313-D700-4B24-B762-09D8C3CE5E2B}" type="slidenum">
              <a:rPr lang="en-US" smtClean="0"/>
              <a:t>15</a:t>
            </a:fld>
            <a:endParaRPr lang="en-US"/>
          </a:p>
        </p:txBody>
      </p:sp>
    </p:spTree>
    <p:extLst>
      <p:ext uri="{BB962C8B-B14F-4D97-AF65-F5344CB8AC3E}">
        <p14:creationId xmlns:p14="http://schemas.microsoft.com/office/powerpoint/2010/main" val="3015089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effectLst/>
                <a:latin typeface="Lucida Grande"/>
                <a:ea typeface="Lucida Grande"/>
                <a:cs typeface="Lucida Grande"/>
                <a:sym typeface="Lucida Grande"/>
              </a:rPr>
              <a:t>Many caregivers actively engage in educational campaigns to promote hygiene routines such as </a:t>
            </a:r>
            <a:r>
              <a:rPr lang="en-US" sz="1200" u="sng" dirty="0" smtClean="0">
                <a:effectLst/>
                <a:latin typeface="Lucida Grande"/>
                <a:ea typeface="Lucida Grande"/>
                <a:cs typeface="Lucida Grande"/>
                <a:sym typeface="Lucida Grande"/>
              </a:rPr>
              <a:t>when</a:t>
            </a:r>
            <a:r>
              <a:rPr lang="en-US" sz="1200" dirty="0" smtClean="0">
                <a:effectLst/>
                <a:latin typeface="Lucida Grande"/>
                <a:ea typeface="Lucida Grande"/>
                <a:cs typeface="Lucida Grande"/>
                <a:sym typeface="Lucida Grande"/>
              </a:rPr>
              <a:t> and </a:t>
            </a:r>
            <a:r>
              <a:rPr lang="en-US" sz="1200" u="sng" dirty="0" smtClean="0">
                <a:effectLst/>
                <a:latin typeface="Lucida Grande"/>
                <a:ea typeface="Lucida Grande"/>
                <a:cs typeface="Lucida Grande"/>
                <a:sym typeface="Lucida Grande"/>
              </a:rPr>
              <a:t>how</a:t>
            </a:r>
            <a:r>
              <a:rPr lang="en-US" sz="1200" dirty="0" smtClean="0">
                <a:effectLst/>
                <a:latin typeface="Lucida Grande"/>
                <a:ea typeface="Lucida Grande"/>
                <a:cs typeface="Lucida Grande"/>
                <a:sym typeface="Lucida Grande"/>
              </a:rPr>
              <a:t> to use disinfectants. </a:t>
            </a:r>
          </a:p>
          <a:p>
            <a:r>
              <a:rPr lang="en-US" sz="1200" dirty="0" smtClean="0">
                <a:effectLst/>
                <a:latin typeface="Lucida Grande"/>
                <a:ea typeface="Lucida Grande"/>
                <a:cs typeface="Lucida Grande"/>
                <a:sym typeface="Lucida Grande"/>
              </a:rPr>
              <a:t> </a:t>
            </a:r>
          </a:p>
          <a:p>
            <a:r>
              <a:rPr lang="en-US" dirty="0" smtClean="0">
                <a:latin typeface="Lucida Grande"/>
                <a:cs typeface="Lucida Grande"/>
              </a:rPr>
              <a:t>Especially </a:t>
            </a:r>
            <a:r>
              <a:rPr lang="en-US" dirty="0">
                <a:latin typeface="Lucida Grande"/>
                <a:cs typeface="Lucida Grande"/>
              </a:rPr>
              <a:t>in the prevention of hospital acquired infections, </a:t>
            </a:r>
            <a:r>
              <a:rPr lang="en-US" dirty="0" smtClean="0">
                <a:latin typeface="Lucida Grande"/>
                <a:cs typeface="Lucida Grande"/>
              </a:rPr>
              <a:t>this type of simple investment is very effective, saving both lives and money.</a:t>
            </a:r>
          </a:p>
          <a:p>
            <a:endParaRPr lang="en-US" dirty="0" smtClean="0">
              <a:latin typeface="Lucida Grande"/>
              <a:cs typeface="Lucida Grande"/>
            </a:endParaRPr>
          </a:p>
          <a:p>
            <a:r>
              <a:rPr lang="en-US" dirty="0" smtClean="0">
                <a:cs typeface="Lucida Grande"/>
              </a:rPr>
              <a:t>Source: Interview Mölnlycke Health Care</a:t>
            </a:r>
          </a:p>
          <a:p>
            <a:endParaRPr lang="en-US" dirty="0" smtClean="0">
              <a:latin typeface="Lucida Grande"/>
              <a:cs typeface="Lucida Grande"/>
            </a:endParaRPr>
          </a:p>
          <a:p>
            <a:endParaRPr lang="en-US" dirty="0" smtClean="0">
              <a:latin typeface="Lucida Grande"/>
              <a:cs typeface="Lucida Grande"/>
            </a:endParaRPr>
          </a:p>
        </p:txBody>
      </p:sp>
      <p:sp>
        <p:nvSpPr>
          <p:cNvPr id="4" name="Slide Number Placeholder 3"/>
          <p:cNvSpPr>
            <a:spLocks noGrp="1"/>
          </p:cNvSpPr>
          <p:nvPr>
            <p:ph type="sldNum" sz="quarter" idx="10"/>
          </p:nvPr>
        </p:nvSpPr>
        <p:spPr/>
        <p:txBody>
          <a:bodyPr/>
          <a:lstStyle/>
          <a:p>
            <a:fld id="{6BFBA313-D700-4B24-B762-09D8C3CE5E2B}" type="slidenum">
              <a:rPr lang="en-US" smtClean="0"/>
              <a:t>16</a:t>
            </a:fld>
            <a:endParaRPr lang="en-US"/>
          </a:p>
        </p:txBody>
      </p:sp>
    </p:spTree>
    <p:extLst>
      <p:ext uri="{BB962C8B-B14F-4D97-AF65-F5344CB8AC3E}">
        <p14:creationId xmlns:p14="http://schemas.microsoft.com/office/powerpoint/2010/main" val="2364153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Lucida Grande"/>
                <a:ea typeface="Lucida Grande"/>
                <a:cs typeface="Lucida Grande"/>
                <a:sym typeface="Lucida Grande"/>
              </a:rPr>
              <a:t>Wearing 100 percent fresh clothing is critical to reducing the spread of bacteria. Studies show that microorganisms can survive in hospital fabrics for several months.</a:t>
            </a:r>
          </a:p>
          <a:p>
            <a:endParaRPr lang="en-US" sz="1200" dirty="0" smtClean="0">
              <a:latin typeface="Lucida Grande"/>
              <a:ea typeface="Lucida Grande"/>
              <a:cs typeface="Lucida Grande"/>
              <a:sym typeface="Lucida Grande"/>
            </a:endParaRPr>
          </a:p>
          <a:p>
            <a:r>
              <a:rPr lang="en-US" sz="1200" dirty="0" smtClean="0">
                <a:latin typeface="Lucida Grande"/>
                <a:ea typeface="Lucida Grande"/>
                <a:cs typeface="Lucida Grande"/>
                <a:sym typeface="Lucida Grande"/>
              </a:rPr>
              <a:t>Single-use surgical scrub suits contribute to a hospital’s low-lint materials in a controlled environment and are meant to be worn only once.</a:t>
            </a:r>
            <a:endParaRPr lang="en-US" dirty="0" smtClean="0"/>
          </a:p>
          <a:p>
            <a:endParaRPr lang="en-US" dirty="0" smtClean="0"/>
          </a:p>
          <a:p>
            <a:r>
              <a:rPr lang="en-US" dirty="0" smtClean="0"/>
              <a:t>Source:</a:t>
            </a:r>
            <a:r>
              <a:rPr lang="en-US" baseline="0" dirty="0" smtClean="0"/>
              <a:t> Mölnlycke Health Care</a:t>
            </a:r>
            <a:endParaRPr lang="en-US" dirty="0"/>
          </a:p>
        </p:txBody>
      </p:sp>
      <p:sp>
        <p:nvSpPr>
          <p:cNvPr id="4" name="Slide Number Placeholder 3"/>
          <p:cNvSpPr>
            <a:spLocks noGrp="1"/>
          </p:cNvSpPr>
          <p:nvPr>
            <p:ph type="sldNum" sz="quarter" idx="10"/>
          </p:nvPr>
        </p:nvSpPr>
        <p:spPr/>
        <p:txBody>
          <a:bodyPr/>
          <a:lstStyle/>
          <a:p>
            <a:fld id="{6BFBA313-D700-4B24-B762-09D8C3CE5E2B}" type="slidenum">
              <a:rPr lang="en-US" smtClean="0"/>
              <a:t>17</a:t>
            </a:fld>
            <a:endParaRPr lang="en-US"/>
          </a:p>
        </p:txBody>
      </p:sp>
    </p:spTree>
    <p:extLst>
      <p:ext uri="{BB962C8B-B14F-4D97-AF65-F5344CB8AC3E}">
        <p14:creationId xmlns:p14="http://schemas.microsoft.com/office/powerpoint/2010/main" val="15016291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Lucida Grande"/>
                <a:ea typeface="Lucida Grande"/>
                <a:cs typeface="Lucida Grande"/>
                <a:sym typeface="Lucida Grande"/>
              </a:rPr>
              <a:t>Another company </a:t>
            </a:r>
            <a:r>
              <a:rPr lang="en-US" sz="1200" u="none" baseline="0" dirty="0" smtClean="0">
                <a:latin typeface="Lucida Grande"/>
                <a:ea typeface="Lucida Grande"/>
                <a:cs typeface="Lucida Grande"/>
                <a:sym typeface="Lucida Grande"/>
              </a:rPr>
              <a:t>has developed a thin surface layer that can be used to cover catheters and similar medical devices. </a:t>
            </a:r>
          </a:p>
          <a:p>
            <a:r>
              <a:rPr lang="en-US" sz="1200" u="none" baseline="0" dirty="0" smtClean="0">
                <a:latin typeface="Lucida Grande"/>
                <a:ea typeface="Lucida Grande"/>
                <a:cs typeface="Lucida Grande"/>
                <a:sym typeface="Lucida Grande"/>
              </a:rPr>
              <a:t>This reduces the risk of spreading bacteria and lowers the risk of, for example, urinary infection. </a:t>
            </a:r>
            <a:endParaRPr lang="en-US" dirty="0" smtClean="0"/>
          </a:p>
          <a:p>
            <a:endParaRPr lang="en-US" dirty="0" smtClean="0"/>
          </a:p>
          <a:p>
            <a:r>
              <a:rPr lang="en-US" dirty="0" smtClean="0"/>
              <a:t>Source: </a:t>
            </a:r>
            <a:r>
              <a:rPr lang="en-US" dirty="0" err="1" smtClean="0"/>
              <a:t>Bactiguard</a:t>
            </a:r>
            <a:endParaRPr lang="en-US" dirty="0" smtClean="0"/>
          </a:p>
          <a:p>
            <a:endParaRPr lang="en-US" dirty="0"/>
          </a:p>
        </p:txBody>
      </p:sp>
      <p:sp>
        <p:nvSpPr>
          <p:cNvPr id="4" name="Slide Number Placeholder 3"/>
          <p:cNvSpPr>
            <a:spLocks noGrp="1"/>
          </p:cNvSpPr>
          <p:nvPr>
            <p:ph type="sldNum" sz="quarter" idx="10"/>
          </p:nvPr>
        </p:nvSpPr>
        <p:spPr/>
        <p:txBody>
          <a:bodyPr/>
          <a:lstStyle/>
          <a:p>
            <a:fld id="{6BFBA313-D700-4B24-B762-09D8C3CE5E2B}" type="slidenum">
              <a:rPr lang="en-US" smtClean="0"/>
              <a:t>18</a:t>
            </a:fld>
            <a:endParaRPr lang="en-US"/>
          </a:p>
        </p:txBody>
      </p:sp>
    </p:spTree>
    <p:extLst>
      <p:ext uri="{BB962C8B-B14F-4D97-AF65-F5344CB8AC3E}">
        <p14:creationId xmlns:p14="http://schemas.microsoft.com/office/powerpoint/2010/main" val="1228155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effectLst/>
                <a:latin typeface="Lucida Grande"/>
                <a:ea typeface="Lucida Grande"/>
                <a:cs typeface="Lucida Grande"/>
                <a:sym typeface="Lucida Grande"/>
              </a:rPr>
              <a:t>This innovative Swedish company has worked with infection control and preventative healthcare for more than 100 years. </a:t>
            </a:r>
          </a:p>
          <a:p>
            <a:r>
              <a:rPr lang="en-US" sz="1200" dirty="0" smtClean="0">
                <a:effectLst/>
                <a:latin typeface="Lucida Grande"/>
                <a:ea typeface="Lucida Grande"/>
                <a:cs typeface="Lucida Grande"/>
                <a:sym typeface="Lucida Grande"/>
              </a:rPr>
              <a:t> </a:t>
            </a:r>
          </a:p>
          <a:p>
            <a:r>
              <a:rPr lang="en-US" sz="1200" dirty="0" smtClean="0">
                <a:effectLst/>
                <a:latin typeface="Lucida Grande"/>
                <a:ea typeface="Lucida Grande"/>
                <a:cs typeface="Lucida Grande"/>
                <a:sym typeface="Lucida Grande"/>
              </a:rPr>
              <a:t>They design entire solutions, recognizing that it takes more than equipment alone to create an effective system for disinfection and sterilization. </a:t>
            </a:r>
          </a:p>
          <a:p>
            <a:r>
              <a:rPr lang="en-US" sz="1200" dirty="0" smtClean="0">
                <a:effectLst/>
                <a:latin typeface="Lucida Grande"/>
                <a:ea typeface="Lucida Grande"/>
                <a:cs typeface="Lucida Grande"/>
                <a:sym typeface="Lucida Grande"/>
              </a:rPr>
              <a:t> </a:t>
            </a:r>
          </a:p>
          <a:p>
            <a:r>
              <a:rPr lang="en-US" sz="1200" dirty="0" smtClean="0">
                <a:effectLst/>
                <a:latin typeface="Lucida Grande"/>
                <a:ea typeface="Lucida Grande"/>
                <a:cs typeface="Lucida Grande"/>
                <a:sym typeface="Lucida Grande"/>
              </a:rPr>
              <a:t>The result greatly reduces the risk of spreading infections and at the same time makes for smoother, more economical procedures.</a:t>
            </a:r>
          </a:p>
          <a:p>
            <a:endParaRPr lang="en-US" dirty="0" smtClean="0"/>
          </a:p>
          <a:p>
            <a:r>
              <a:rPr lang="en-US" dirty="0" smtClean="0"/>
              <a:t>Source: </a:t>
            </a:r>
            <a:r>
              <a:rPr lang="en-US" dirty="0" err="1" smtClean="0"/>
              <a:t>Getinge</a:t>
            </a:r>
            <a:r>
              <a:rPr lang="en-US" dirty="0" smtClean="0"/>
              <a:t> infection control</a:t>
            </a:r>
          </a:p>
        </p:txBody>
      </p:sp>
      <p:sp>
        <p:nvSpPr>
          <p:cNvPr id="4" name="Slide Number Placeholder 3"/>
          <p:cNvSpPr>
            <a:spLocks noGrp="1"/>
          </p:cNvSpPr>
          <p:nvPr>
            <p:ph type="sldNum" sz="quarter" idx="10"/>
          </p:nvPr>
        </p:nvSpPr>
        <p:spPr/>
        <p:txBody>
          <a:bodyPr/>
          <a:lstStyle/>
          <a:p>
            <a:fld id="{6BFBA313-D700-4B24-B762-09D8C3CE5E2B}" type="slidenum">
              <a:rPr lang="en-US" smtClean="0"/>
              <a:t>19</a:t>
            </a:fld>
            <a:endParaRPr lang="en-US"/>
          </a:p>
        </p:txBody>
      </p:sp>
    </p:spTree>
    <p:extLst>
      <p:ext uri="{BB962C8B-B14F-4D97-AF65-F5344CB8AC3E}">
        <p14:creationId xmlns:p14="http://schemas.microsoft.com/office/powerpoint/2010/main" val="3187136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My name is …… and I am ……</a:t>
            </a:r>
          </a:p>
          <a:p>
            <a:r>
              <a:rPr lang="sk-SK" sz="1200" kern="1200" dirty="0" smtClean="0">
                <a:solidFill>
                  <a:schemeClr val="tx1"/>
                </a:solidFill>
                <a:latin typeface="+mn-lt"/>
                <a:ea typeface="+mn-ea"/>
                <a:cs typeface="+mn-cs"/>
              </a:rPr>
              <a:t> </a:t>
            </a:r>
          </a:p>
          <a:p>
            <a:r>
              <a:rPr lang="sk-SK" sz="1200" kern="1200" dirty="0" smtClean="0">
                <a:solidFill>
                  <a:schemeClr val="tx1"/>
                </a:solidFill>
                <a:latin typeface="+mn-lt"/>
                <a:ea typeface="+mn-ea"/>
                <a:cs typeface="+mn-cs"/>
              </a:rPr>
              <a:t>Let me start by introducing Symbiocare-Health by Sweden, a Swedish government and industry initiative founded in 2010.</a:t>
            </a:r>
          </a:p>
          <a:p>
            <a:r>
              <a:rPr lang="sk-SK" sz="1200" kern="1200" dirty="0" smtClean="0">
                <a:solidFill>
                  <a:schemeClr val="tx1"/>
                </a:solidFill>
                <a:latin typeface="+mn-lt"/>
                <a:ea typeface="+mn-ea"/>
                <a:cs typeface="+mn-cs"/>
              </a:rPr>
              <a:t> </a:t>
            </a:r>
          </a:p>
          <a:p>
            <a:r>
              <a:rPr lang="sk-SK" sz="1200" kern="1200" dirty="0" smtClean="0">
                <a:solidFill>
                  <a:schemeClr val="tx1"/>
                </a:solidFill>
                <a:latin typeface="+mn-lt"/>
                <a:ea typeface="+mn-ea"/>
                <a:cs typeface="+mn-cs"/>
              </a:rPr>
              <a:t>The Swedish healthcare system is one of the best in the world. We have made great progress in a vast number of areas, from research and innovation to clinical practice and management. We have therefore much to share when it comes to reaching success in health and social care. How come Sweden spends roughlly 10 percent of its GDP on healthcare but still manages to outperform countries with much larger expenditures? This is where Symbiocare - Health by Sweden comes in!</a:t>
            </a:r>
          </a:p>
          <a:p>
            <a:r>
              <a:rPr lang="sk-SK" sz="1200" kern="120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6BFBA313-D700-4B24-B762-09D8C3CE5E2B}" type="slidenum">
              <a:rPr lang="en-US" smtClean="0"/>
              <a:t>2</a:t>
            </a:fld>
            <a:endParaRPr lang="en-US"/>
          </a:p>
        </p:txBody>
      </p:sp>
    </p:spTree>
    <p:extLst>
      <p:ext uri="{BB962C8B-B14F-4D97-AF65-F5344CB8AC3E}">
        <p14:creationId xmlns:p14="http://schemas.microsoft.com/office/powerpoint/2010/main" val="7007468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effectLst/>
                <a:latin typeface="Lucida Grande"/>
                <a:ea typeface="Lucida Grande"/>
                <a:cs typeface="Lucida Grande"/>
                <a:sym typeface="Lucida Grande"/>
              </a:rPr>
              <a:t>The design of the hospital itself is another important component in preventing health care associated infections and the spread of resistant bacteria. </a:t>
            </a:r>
          </a:p>
          <a:p>
            <a:r>
              <a:rPr lang="en-US" sz="1200" dirty="0" smtClean="0">
                <a:effectLst/>
                <a:latin typeface="Lucida Grande"/>
                <a:ea typeface="Lucida Grande"/>
                <a:cs typeface="Lucida Grande"/>
                <a:sym typeface="Lucida Grande"/>
              </a:rPr>
              <a:t> </a:t>
            </a:r>
          </a:p>
          <a:p>
            <a:r>
              <a:rPr lang="en-US" sz="1200" dirty="0" smtClean="0">
                <a:effectLst/>
                <a:latin typeface="Lucida Grande"/>
                <a:ea typeface="Lucida Grande"/>
                <a:cs typeface="Lucida Grande"/>
                <a:sym typeface="Lucida Grande"/>
              </a:rPr>
              <a:t>In Sweden we are currently building the world's most modern teaching hospital, the New </a:t>
            </a:r>
            <a:r>
              <a:rPr lang="en-US" sz="1200" dirty="0" err="1" smtClean="0">
                <a:effectLst/>
                <a:latin typeface="Lucida Grande"/>
                <a:ea typeface="Lucida Grande"/>
                <a:cs typeface="Lucida Grande"/>
                <a:sym typeface="Lucida Grande"/>
              </a:rPr>
              <a:t>Karolinska</a:t>
            </a:r>
            <a:r>
              <a:rPr lang="en-US" sz="1200" dirty="0" smtClean="0">
                <a:effectLst/>
                <a:latin typeface="Lucida Grande"/>
                <a:ea typeface="Lucida Grande"/>
                <a:cs typeface="Lucida Grande"/>
                <a:sym typeface="Lucida Grande"/>
              </a:rPr>
              <a:t> University Hospital. </a:t>
            </a:r>
          </a:p>
          <a:p>
            <a:r>
              <a:rPr lang="en-US" sz="1200" dirty="0" smtClean="0">
                <a:effectLst/>
                <a:latin typeface="Lucida Grande"/>
                <a:ea typeface="Lucida Grande"/>
                <a:cs typeface="Lucida Grande"/>
                <a:sym typeface="Lucida Grande"/>
              </a:rPr>
              <a:t> </a:t>
            </a:r>
          </a:p>
          <a:p>
            <a:r>
              <a:rPr lang="en-US" sz="1200" dirty="0" smtClean="0">
                <a:effectLst/>
                <a:latin typeface="Lucida Grande"/>
                <a:ea typeface="Lucida Grande"/>
                <a:cs typeface="Lucida Grande"/>
                <a:sym typeface="Lucida Grande"/>
              </a:rPr>
              <a:t>Effective logistics, innovative waste management solutions and a policy of offering single rooms to patients are all important actions to prevent infections associated with health care.</a:t>
            </a:r>
          </a:p>
          <a:p>
            <a:r>
              <a:rPr lang="en-US" sz="1200" dirty="0" smtClean="0">
                <a:effectLst/>
                <a:latin typeface="Lucida Grande"/>
                <a:ea typeface="Lucida Grande"/>
                <a:cs typeface="Lucida Grande"/>
                <a:sym typeface="Lucida Grande"/>
              </a:rPr>
              <a:t> </a:t>
            </a:r>
          </a:p>
          <a:p>
            <a:r>
              <a:rPr lang="en-US" sz="1200" dirty="0" smtClean="0">
                <a:effectLst/>
                <a:latin typeface="Lucida Grande"/>
                <a:ea typeface="Lucida Grande"/>
                <a:cs typeface="Lucida Grande"/>
                <a:sym typeface="Lucida Grande"/>
              </a:rPr>
              <a:t>Good and thoughtful design also characterizes the details at the New </a:t>
            </a:r>
            <a:r>
              <a:rPr lang="en-US" sz="1200" dirty="0" err="1" smtClean="0">
                <a:effectLst/>
                <a:latin typeface="Lucida Grande"/>
                <a:ea typeface="Lucida Grande"/>
                <a:cs typeface="Lucida Grande"/>
                <a:sym typeface="Lucida Grande"/>
              </a:rPr>
              <a:t>Karolinska</a:t>
            </a:r>
            <a:r>
              <a:rPr lang="en-US" sz="1200" dirty="0" smtClean="0">
                <a:effectLst/>
                <a:latin typeface="Lucida Grande"/>
                <a:ea typeface="Lucida Grande"/>
                <a:cs typeface="Lucida Grande"/>
                <a:sym typeface="Lucida Grande"/>
              </a:rPr>
              <a:t> University Hospital. Together with ASSA, White Architects designed the “ASSA Hygienic Handle” to limit the spread of bacteria. The handle is ergonomically designed and meets the stringent requirements of</a:t>
            </a:r>
            <a:r>
              <a:rPr lang="en-US" sz="1200" baseline="0" dirty="0" smtClean="0">
                <a:effectLst/>
                <a:latin typeface="Lucida Grande"/>
                <a:ea typeface="Lucida Grande"/>
                <a:cs typeface="Lucida Grande"/>
                <a:sym typeface="Lucida Grande"/>
              </a:rPr>
              <a:t> </a:t>
            </a:r>
            <a:r>
              <a:rPr lang="en-US" sz="1200" dirty="0" smtClean="0">
                <a:effectLst/>
                <a:latin typeface="Lucida Grande"/>
                <a:ea typeface="Lucida Grande"/>
                <a:cs typeface="Lucida Grande"/>
                <a:sym typeface="Lucida Grande"/>
              </a:rPr>
              <a:t>modern hospital environments.</a:t>
            </a:r>
          </a:p>
          <a:p>
            <a:endParaRPr lang="en-US" dirty="0" smtClean="0"/>
          </a:p>
        </p:txBody>
      </p:sp>
      <p:sp>
        <p:nvSpPr>
          <p:cNvPr id="4" name="Slide Number Placeholder 3"/>
          <p:cNvSpPr>
            <a:spLocks noGrp="1"/>
          </p:cNvSpPr>
          <p:nvPr>
            <p:ph type="sldNum" sz="quarter" idx="10"/>
          </p:nvPr>
        </p:nvSpPr>
        <p:spPr/>
        <p:txBody>
          <a:bodyPr/>
          <a:lstStyle/>
          <a:p>
            <a:fld id="{6BFBA313-D700-4B24-B762-09D8C3CE5E2B}" type="slidenum">
              <a:rPr lang="en-US" smtClean="0"/>
              <a:t>20</a:t>
            </a:fld>
            <a:endParaRPr lang="en-US"/>
          </a:p>
        </p:txBody>
      </p:sp>
    </p:spTree>
    <p:extLst>
      <p:ext uri="{BB962C8B-B14F-4D97-AF65-F5344CB8AC3E}">
        <p14:creationId xmlns:p14="http://schemas.microsoft.com/office/powerpoint/2010/main" val="239301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effectLst/>
                <a:latin typeface="Lucida Grande"/>
                <a:ea typeface="Lucida Grande"/>
                <a:cs typeface="Lucida Grande"/>
                <a:sym typeface="Lucida Grande"/>
              </a:rPr>
              <a:t>The only way to stop the spread of antibiotic resistant bacteria is through collaboration. What is needed is cross-border cooperation, which is why we have been emphasizing the problem – both within the EU and globally.</a:t>
            </a:r>
          </a:p>
          <a:p>
            <a:r>
              <a:rPr lang="en-US" sz="1200" dirty="0" smtClean="0">
                <a:effectLst/>
                <a:latin typeface="Lucida Grande"/>
                <a:ea typeface="Lucida Grande"/>
                <a:cs typeface="Lucida Grande"/>
                <a:sym typeface="Lucida Grande"/>
              </a:rPr>
              <a:t> </a:t>
            </a:r>
          </a:p>
          <a:p>
            <a:r>
              <a:rPr lang="en-US" sz="1200" dirty="0" smtClean="0">
                <a:effectLst/>
                <a:latin typeface="Lucida Grande"/>
                <a:ea typeface="Lucida Grande"/>
                <a:cs typeface="Lucida Grande"/>
                <a:sym typeface="Lucida Grande"/>
              </a:rPr>
              <a:t>Our progress in Sweden became a driving force behind the work on a global plan drawn up by WHO on the ways in which the 194 member states should work to arrest this trend. </a:t>
            </a:r>
          </a:p>
          <a:p>
            <a:r>
              <a:rPr lang="en-US" sz="1200" dirty="0" smtClean="0">
                <a:effectLst/>
                <a:latin typeface="Lucida Grande"/>
                <a:ea typeface="Lucida Grande"/>
                <a:cs typeface="Lucida Grande"/>
                <a:sym typeface="Lucida Grande"/>
              </a:rPr>
              <a:t> </a:t>
            </a:r>
          </a:p>
          <a:p>
            <a:r>
              <a:rPr lang="en-US" sz="1200" dirty="0" smtClean="0">
                <a:effectLst/>
                <a:latin typeface="Lucida Grande"/>
                <a:ea typeface="Lucida Grande"/>
                <a:cs typeface="Lucida Grande"/>
                <a:sym typeface="Lucida Grande"/>
              </a:rPr>
              <a:t>We must safeguard the ability to treat and prevent infectious diseases using effective and safe medications. And we must ensure that antibiotics are used responsibly and made available to everyone who needs them. </a:t>
            </a:r>
          </a:p>
          <a:p>
            <a:endParaRPr lang="en-US" dirty="0" smtClean="0"/>
          </a:p>
          <a:p>
            <a:endParaRPr lang="en-US" dirty="0" smtClean="0"/>
          </a:p>
          <a:p>
            <a:r>
              <a:rPr lang="en-US" sz="1200" dirty="0" smtClean="0">
                <a:effectLst/>
                <a:latin typeface="Lucida Grande"/>
                <a:ea typeface="Lucida Grande"/>
                <a:cs typeface="Lucida Grande"/>
                <a:sym typeface="Lucida Grande"/>
              </a:rPr>
              <a:t>The global plan has five strategic areas: </a:t>
            </a:r>
          </a:p>
          <a:p>
            <a:endParaRPr lang="en-US" sz="1200" dirty="0" smtClean="0">
              <a:effectLst/>
              <a:latin typeface="Lucida Grande"/>
              <a:ea typeface="Lucida Grande"/>
              <a:cs typeface="Lucida Grande"/>
              <a:sym typeface="Lucida Grande"/>
            </a:endParaRPr>
          </a:p>
          <a:p>
            <a:pPr lvl="0"/>
            <a:r>
              <a:rPr lang="en-US" sz="1200" dirty="0" smtClean="0">
                <a:effectLst/>
                <a:latin typeface="Lucida Grande"/>
                <a:ea typeface="Lucida Grande"/>
                <a:cs typeface="Lucida Grande"/>
                <a:sym typeface="Lucida Grande"/>
              </a:rPr>
              <a:t>- to improve awareness and understanding of antimicrobial resistance;</a:t>
            </a:r>
          </a:p>
          <a:p>
            <a:pPr lvl="0"/>
            <a:r>
              <a:rPr lang="en-US" sz="1200" dirty="0" smtClean="0">
                <a:effectLst/>
                <a:latin typeface="Lucida Grande"/>
                <a:ea typeface="Lucida Grande"/>
                <a:cs typeface="Lucida Grande"/>
                <a:sym typeface="Lucida Grande"/>
              </a:rPr>
              <a:t>- to strengthen knowledge through surveillance and research; </a:t>
            </a:r>
          </a:p>
          <a:p>
            <a:pPr lvl="0"/>
            <a:r>
              <a:rPr lang="en-US" sz="1200" dirty="0" smtClean="0">
                <a:effectLst/>
                <a:latin typeface="Lucida Grande"/>
                <a:ea typeface="Lucida Grande"/>
                <a:cs typeface="Lucida Grande"/>
                <a:sym typeface="Lucida Grande"/>
              </a:rPr>
              <a:t>- to reduce the incidence of infection;</a:t>
            </a:r>
          </a:p>
          <a:p>
            <a:pPr lvl="0"/>
            <a:r>
              <a:rPr lang="en-US" sz="1200" dirty="0" smtClean="0">
                <a:effectLst/>
                <a:latin typeface="Lucida Grande"/>
                <a:ea typeface="Lucida Grande"/>
                <a:cs typeface="Lucida Grande"/>
                <a:sym typeface="Lucida Grande"/>
              </a:rPr>
              <a:t>- to optimize the use of antimicrobial agents; and </a:t>
            </a:r>
          </a:p>
          <a:p>
            <a:pPr lvl="0"/>
            <a:r>
              <a:rPr lang="en-US" sz="1200" dirty="0" smtClean="0">
                <a:effectLst/>
                <a:latin typeface="Lucida Grande"/>
                <a:ea typeface="Lucida Grande"/>
                <a:cs typeface="Lucida Grande"/>
                <a:sym typeface="Lucida Grande"/>
              </a:rPr>
              <a:t>- to develop the economic case for sustainable investment that takes account of the needs of all countries; and to increase investment in new medicines, diagnostic tools, vaccines and other interventions.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BFBA313-D700-4B24-B762-09D8C3CE5E2B}" type="slidenum">
              <a:rPr lang="en-US" smtClean="0"/>
              <a:t>21</a:t>
            </a:fld>
            <a:endParaRPr lang="en-US"/>
          </a:p>
        </p:txBody>
      </p:sp>
    </p:spTree>
    <p:extLst>
      <p:ext uri="{BB962C8B-B14F-4D97-AF65-F5344CB8AC3E}">
        <p14:creationId xmlns:p14="http://schemas.microsoft.com/office/powerpoint/2010/main" val="1606251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latin typeface="Lucida Grande"/>
                <a:ea typeface="Lucida Grande"/>
                <a:cs typeface="Lucida Grande"/>
                <a:sym typeface="Lucida Grande"/>
              </a:rPr>
              <a:t>Let me finish where I started. </a:t>
            </a:r>
          </a:p>
          <a:p>
            <a:endParaRPr lang="en-US" dirty="0" smtClean="0">
              <a:effectLst/>
              <a:latin typeface="Lucida Grande"/>
              <a:ea typeface="Lucida Grande"/>
              <a:cs typeface="Lucida Grande"/>
              <a:sym typeface="Lucida Grande"/>
            </a:endParaRPr>
          </a:p>
          <a:p>
            <a:r>
              <a:rPr lang="en-US" dirty="0" smtClean="0">
                <a:effectLst/>
                <a:latin typeface="Lucida Grande"/>
                <a:ea typeface="Lucida Grande"/>
                <a:cs typeface="Lucida Grande"/>
                <a:sym typeface="Lucida Grande"/>
              </a:rPr>
              <a:t>The only way to stop the spread of antibiotic resistant bacteria is through collaboration. </a:t>
            </a:r>
          </a:p>
          <a:p>
            <a:endParaRPr lang="en-US" dirty="0" smtClean="0">
              <a:effectLst/>
              <a:latin typeface="Lucida Grande"/>
              <a:ea typeface="Lucida Grande"/>
              <a:cs typeface="Lucida Grande"/>
              <a:sym typeface="Lucida Grande"/>
            </a:endParaRPr>
          </a:p>
          <a:p>
            <a:r>
              <a:rPr lang="en-US" dirty="0" smtClean="0">
                <a:effectLst/>
                <a:latin typeface="Lucida Grande"/>
                <a:ea typeface="Lucida Grande"/>
                <a:cs typeface="Lucida Grande"/>
                <a:sym typeface="Lucida Grande"/>
              </a:rPr>
              <a:t>Collaboration is the main reason why Sweden has one of the world's lowest levels of antibiotic consumption. </a:t>
            </a:r>
          </a:p>
          <a:p>
            <a:endParaRPr lang="en-US" dirty="0" smtClean="0">
              <a:effectLst/>
              <a:latin typeface="Lucida Grande"/>
              <a:ea typeface="Lucida Grande"/>
              <a:cs typeface="Lucida Grande"/>
              <a:sym typeface="Lucida Grande"/>
            </a:endParaRPr>
          </a:p>
          <a:p>
            <a:r>
              <a:rPr lang="en-US" dirty="0" smtClean="0">
                <a:effectLst/>
                <a:latin typeface="Lucida Grande"/>
                <a:ea typeface="Lucida Grande"/>
                <a:cs typeface="Lucida Grande"/>
                <a:sym typeface="Lucida Grande"/>
              </a:rPr>
              <a:t>An effective way of avoiding these kinds of infections is to combine basic solutions with modern technologies.</a:t>
            </a:r>
          </a:p>
          <a:p>
            <a:endParaRPr lang="en-US" dirty="0" smtClean="0">
              <a:effectLst/>
              <a:latin typeface="Lucida Grande"/>
              <a:ea typeface="Lucida Grande"/>
              <a:cs typeface="Lucida Grande"/>
              <a:sym typeface="Lucida Grande"/>
            </a:endParaRPr>
          </a:p>
          <a:p>
            <a:r>
              <a:rPr lang="en-US" dirty="0" smtClean="0">
                <a:effectLst/>
                <a:latin typeface="Lucida Grande"/>
                <a:ea typeface="Lucida Grande"/>
                <a:cs typeface="Lucida Grande"/>
                <a:sym typeface="Lucida Grande"/>
              </a:rPr>
              <a:t>We need to act on a global level. </a:t>
            </a:r>
          </a:p>
          <a:p>
            <a:endParaRPr lang="en-US" dirty="0" smtClean="0">
              <a:effectLst/>
              <a:latin typeface="Lucida Grande"/>
              <a:ea typeface="Lucida Grande"/>
              <a:cs typeface="Lucida Grande"/>
              <a:sym typeface="Lucida Grande"/>
            </a:endParaRPr>
          </a:p>
          <a:p>
            <a:r>
              <a:rPr lang="en-US" dirty="0" smtClean="0">
                <a:effectLst/>
                <a:latin typeface="Lucida Grande"/>
                <a:ea typeface="Lucida Grande"/>
                <a:cs typeface="Lucida Grande"/>
                <a:sym typeface="Lucida Grande"/>
              </a:rPr>
              <a:t>We need to form international partnerships among policy makers, research institutes, health care professionals, medical industries and pharmaceutical companies. </a:t>
            </a:r>
          </a:p>
          <a:p>
            <a:endParaRPr lang="en-US" dirty="0" smtClean="0">
              <a:effectLst/>
              <a:latin typeface="Lucida Grande"/>
              <a:ea typeface="Lucida Grande"/>
              <a:cs typeface="Lucida Grande"/>
              <a:sym typeface="Lucida Grande"/>
            </a:endParaRPr>
          </a:p>
          <a:p>
            <a:r>
              <a:rPr lang="en-US" dirty="0" smtClean="0">
                <a:effectLst/>
                <a:latin typeface="Lucida Grande"/>
                <a:ea typeface="Lucida Grande"/>
                <a:cs typeface="Lucida Grande"/>
                <a:sym typeface="Lucida Grande"/>
              </a:rPr>
              <a:t>We need to work </a:t>
            </a:r>
            <a:r>
              <a:rPr lang="en-US" baseline="0" dirty="0" smtClean="0">
                <a:effectLst/>
                <a:latin typeface="Lucida Grande"/>
                <a:ea typeface="Lucida Grande"/>
                <a:cs typeface="Lucida Grande"/>
                <a:sym typeface="Lucida Grande"/>
              </a:rPr>
              <a:t>preventively, </a:t>
            </a:r>
            <a:r>
              <a:rPr lang="en-US" dirty="0" smtClean="0">
                <a:effectLst/>
                <a:latin typeface="Lucida Grande"/>
                <a:ea typeface="Lucida Grande"/>
                <a:cs typeface="Lucida Grande"/>
                <a:sym typeface="Lucida Grande"/>
              </a:rPr>
              <a:t>informing and educating all stakeholders, from schoolchildren to hospital staff, health authorities and policy makers. We need collaboration and we need this for the benefit of everyone, not least the patient. </a:t>
            </a:r>
          </a:p>
          <a:p>
            <a:endParaRPr lang="en-US" dirty="0" smtClean="0">
              <a:effectLst/>
              <a:latin typeface="Lucida Grande"/>
              <a:ea typeface="Lucida Grande"/>
              <a:cs typeface="Lucida Grande"/>
              <a:sym typeface="Lucida Grande"/>
            </a:endParaRPr>
          </a:p>
          <a:p>
            <a:r>
              <a:rPr lang="en-US" dirty="0" smtClean="0">
                <a:effectLst/>
                <a:latin typeface="Lucida Grande"/>
                <a:ea typeface="Lucida Grande"/>
                <a:cs typeface="Lucida Grande"/>
                <a:sym typeface="Lucida Grande"/>
              </a:rPr>
              <a:t>Bacteria knows no borders, but luckily, neither does a good example or solution.</a:t>
            </a:r>
          </a:p>
          <a:p>
            <a:endParaRPr lang="en-US" dirty="0" smtClean="0">
              <a:effectLst/>
              <a:latin typeface="Lucida Grande"/>
              <a:ea typeface="Lucida Grande"/>
              <a:cs typeface="Lucida Grande"/>
              <a:sym typeface="Lucida Grande"/>
            </a:endParaRPr>
          </a:p>
          <a:p>
            <a:r>
              <a:rPr lang="en-GB" sz="1200" dirty="0" smtClean="0">
                <a:effectLst/>
                <a:latin typeface="Lucida Grande"/>
                <a:cs typeface="Lucida Grande"/>
              </a:rPr>
              <a:t>Thank you for your time and for letting me share the Swedish perspective with you. </a:t>
            </a:r>
            <a:endParaRPr lang="en-US" dirty="0">
              <a:latin typeface="Lucida Grande"/>
              <a:cs typeface="Lucida Grande"/>
            </a:endParaRPr>
          </a:p>
        </p:txBody>
      </p:sp>
      <p:sp>
        <p:nvSpPr>
          <p:cNvPr id="4" name="Slide Number Placeholder 3"/>
          <p:cNvSpPr>
            <a:spLocks noGrp="1"/>
          </p:cNvSpPr>
          <p:nvPr>
            <p:ph type="sldNum" sz="quarter" idx="10"/>
          </p:nvPr>
        </p:nvSpPr>
        <p:spPr/>
        <p:txBody>
          <a:bodyPr/>
          <a:lstStyle/>
          <a:p>
            <a:fld id="{6BFBA313-D700-4B24-B762-09D8C3CE5E2B}" type="slidenum">
              <a:rPr lang="en-US" smtClean="0"/>
              <a:t>22</a:t>
            </a:fld>
            <a:endParaRPr lang="en-US"/>
          </a:p>
        </p:txBody>
      </p:sp>
    </p:spTree>
    <p:extLst>
      <p:ext uri="{BB962C8B-B14F-4D97-AF65-F5344CB8AC3E}">
        <p14:creationId xmlns:p14="http://schemas.microsoft.com/office/powerpoint/2010/main" val="271579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cs typeface="Lucida Grande"/>
            </a:endParaRPr>
          </a:p>
          <a:p>
            <a:r>
              <a:rPr lang="en-US" dirty="0" smtClean="0">
                <a:cs typeface="Lucida Grande"/>
              </a:rPr>
              <a:t>Symbiocare – Health by Sweden sets out to describe our journey in Sweden. In essence our health system is dependent on the symbiosis between care providers, academia and industry. The tradition of collaboration and co-creation is the key to Sweden’s ability to provide world-class care to everyone at an affordable cost.</a:t>
            </a:r>
          </a:p>
          <a:p>
            <a:endParaRPr lang="en-US" dirty="0" smtClean="0">
              <a:cs typeface="Lucida Grande"/>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cs typeface="Lucida Grande"/>
              </a:rPr>
              <a:t>Our purpose is </a:t>
            </a:r>
            <a:r>
              <a:rPr lang="en-US" dirty="0" smtClean="0">
                <a:cs typeface="Lucida Grande"/>
              </a:rPr>
              <a:t>to promote Swedish health care and life science internationally. We also hope to</a:t>
            </a:r>
            <a:r>
              <a:rPr lang="en-US" baseline="0" dirty="0" smtClean="0">
                <a:cs typeface="Lucida Grande"/>
              </a:rPr>
              <a:t> </a:t>
            </a:r>
            <a:r>
              <a:rPr lang="en-US" dirty="0" smtClean="0">
                <a:cs typeface="Lucida Grande"/>
              </a:rPr>
              <a:t>spur collaboration.</a:t>
            </a:r>
            <a:r>
              <a:rPr lang="en-US" baseline="0" dirty="0" smtClean="0">
                <a:cs typeface="Lucida Grande"/>
              </a:rPr>
              <a:t> We </a:t>
            </a:r>
            <a:r>
              <a:rPr lang="en-US" dirty="0" smtClean="0">
                <a:cs typeface="Lucida Grande"/>
              </a:rPr>
              <a:t>want to learn and share experiences, methods and knowhow globally as we believe collaboration is the key to obtaining world-class care for everyone.</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welcome scientists, industry,</a:t>
            </a:r>
            <a:r>
              <a:rPr lang="en-US" baseline="0" dirty="0" smtClean="0"/>
              <a:t> investors and societies to come and collaborate with their Swedish counterparts on meeting the global healthcare challenges of today and tomorrow. </a:t>
            </a:r>
            <a:r>
              <a:rPr lang="en-US" dirty="0" smtClean="0"/>
              <a:t>Through collaboration we can meet the needs of the health system for better and more effective equipment, medical procedures and a smarter health care chain. The system benefits from improved outcomes and safer care at a lower cost.</a:t>
            </a:r>
          </a:p>
          <a:p>
            <a:endParaRPr lang="en-US" dirty="0" smtClean="0">
              <a:cs typeface="Lucida Grande"/>
            </a:endParaRPr>
          </a:p>
          <a:p>
            <a:endParaRPr lang="en-US" dirty="0" smtClean="0"/>
          </a:p>
          <a:p>
            <a:endParaRPr lang="en-US" dirty="0" smtClean="0">
              <a:latin typeface="Lucida Grande"/>
              <a:cs typeface="Lucida Grande"/>
            </a:endParaRPr>
          </a:p>
        </p:txBody>
      </p:sp>
      <p:sp>
        <p:nvSpPr>
          <p:cNvPr id="4" name="Slide Number Placeholder 3"/>
          <p:cNvSpPr>
            <a:spLocks noGrp="1"/>
          </p:cNvSpPr>
          <p:nvPr>
            <p:ph type="sldNum" sz="quarter" idx="10"/>
          </p:nvPr>
        </p:nvSpPr>
        <p:spPr/>
        <p:txBody>
          <a:bodyPr/>
          <a:lstStyle/>
          <a:p>
            <a:fld id="{6BFBA313-D700-4B24-B762-09D8C3CE5E2B}"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817868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overall national objective of health and medical care policy is to create conditions for the entire population to enjoy good health on equal terms:</a:t>
            </a:r>
          </a:p>
          <a:p>
            <a:pPr lvl="0"/>
            <a:endParaRPr lang="en-US" sz="1200" kern="1200" dirty="0" smtClean="0">
              <a:solidFill>
                <a:schemeClr val="tx1"/>
              </a:solidFill>
              <a:effectLst/>
              <a:latin typeface="+mn-lt"/>
              <a:ea typeface="+mn-ea"/>
              <a:cs typeface="+mn-cs"/>
            </a:endParaRPr>
          </a:p>
          <a:p>
            <a:r>
              <a:rPr lang="en-US" dirty="0" smtClean="0"/>
              <a:t>The objective of the Government’s health and medical care policy is to offer needs-adjusted, accessible and effective care.</a:t>
            </a:r>
          </a:p>
          <a:p>
            <a:r>
              <a:rPr lang="en-US" dirty="0" smtClean="0"/>
              <a:t>The long-term objective of the Government's public health policy is to even out health inequalities that are possible to change. </a:t>
            </a:r>
          </a:p>
          <a:p>
            <a:r>
              <a:rPr lang="en-US" dirty="0" smtClean="0"/>
              <a:t>Public health policy should also provide people with tools for improving their own health. </a:t>
            </a:r>
            <a:br>
              <a:rPr lang="en-US" dirty="0" smtClean="0"/>
            </a:b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sv-SE" sz="1200" u="sng" kern="1200" dirty="0" smtClean="0">
                <a:solidFill>
                  <a:schemeClr val="tx1"/>
                </a:solidFill>
                <a:effectLst/>
                <a:latin typeface="+mn-lt"/>
                <a:ea typeface="+mn-ea"/>
                <a:cs typeface="+mn-cs"/>
                <a:hlinkClick r:id="rId3"/>
              </a:rPr>
              <a:t>http://www.government.se/government-policy/public-health/objectives-and-visions-for-public-health-and-health-care/</a:t>
            </a:r>
            <a:endParaRPr lang="sv-SE" sz="1200" u="sng" kern="1200" dirty="0" smtClean="0">
              <a:solidFill>
                <a:schemeClr val="tx1"/>
              </a:solidFill>
              <a:effectLst/>
              <a:latin typeface="+mn-lt"/>
              <a:ea typeface="+mn-ea"/>
              <a:cs typeface="+mn-cs"/>
            </a:endParaRPr>
          </a:p>
          <a:p>
            <a:endParaRPr lang="sv-SE" sz="1200" u="sng"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BFBA313-D700-4B24-B762-09D8C3CE5E2B}" type="slidenum">
              <a:rPr lang="en-US" smtClean="0"/>
              <a:t>4</a:t>
            </a:fld>
            <a:endParaRPr lang="en-US"/>
          </a:p>
        </p:txBody>
      </p:sp>
    </p:spTree>
    <p:extLst>
      <p:ext uri="{BB962C8B-B14F-4D97-AF65-F5344CB8AC3E}">
        <p14:creationId xmlns:p14="http://schemas.microsoft.com/office/powerpoint/2010/main" val="1418959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effectLst/>
                <a:latin typeface="Lucida Grande"/>
                <a:ea typeface="Lucida Grande"/>
                <a:cs typeface="Lucida Grande"/>
                <a:sym typeface="Lucida Grande"/>
              </a:rPr>
              <a:t>It is a great pleasure and honour for me to be here today and to speak on </a:t>
            </a:r>
            <a:r>
              <a:rPr lang="en-GB" sz="1200" baseline="0" dirty="0" smtClean="0">
                <a:effectLst/>
                <a:latin typeface="Lucida Grande"/>
                <a:ea typeface="Lucida Grande"/>
                <a:cs typeface="Lucida Grande"/>
                <a:sym typeface="Lucida Grande"/>
              </a:rPr>
              <a:t>this </a:t>
            </a:r>
            <a:r>
              <a:rPr lang="en-GB" sz="1200" dirty="0" smtClean="0">
                <a:effectLst/>
                <a:latin typeface="Lucida Grande"/>
                <a:ea typeface="Lucida Grande"/>
                <a:cs typeface="Lucida Grande"/>
                <a:sym typeface="Lucida Grande"/>
              </a:rPr>
              <a:t>interesting and relevant topic: antibiotic</a:t>
            </a:r>
            <a:r>
              <a:rPr lang="en-GB" sz="1200" baseline="0" dirty="0" smtClean="0">
                <a:effectLst/>
                <a:latin typeface="Lucida Grande"/>
                <a:ea typeface="Lucida Grande"/>
                <a:cs typeface="Lucida Grande"/>
                <a:sym typeface="Lucida Grande"/>
              </a:rPr>
              <a:t> resistance and infection control</a:t>
            </a:r>
            <a:r>
              <a:rPr lang="en-GB" sz="1200" dirty="0" smtClean="0">
                <a:effectLst/>
                <a:latin typeface="Lucida Grande"/>
                <a:ea typeface="Lucida Grande"/>
                <a:cs typeface="Lucida Grande"/>
                <a:sym typeface="Lucida Grande"/>
              </a:rPr>
              <a:t>. </a:t>
            </a:r>
            <a:endParaRPr lang="en-US" sz="1200" dirty="0" smtClean="0">
              <a:effectLst/>
              <a:latin typeface="Lucida Grande"/>
              <a:ea typeface="Lucida Grande"/>
              <a:cs typeface="Lucida Grande"/>
              <a:sym typeface="Lucida Grande"/>
            </a:endParaRPr>
          </a:p>
          <a:p>
            <a:endParaRPr lang="en-US" sz="1200" smtClean="0">
              <a:effectLst/>
              <a:latin typeface="Lucida Grande"/>
              <a:ea typeface="Lucida Grande"/>
              <a:cs typeface="Lucida Grande"/>
              <a:sym typeface="Lucida Grande"/>
            </a:endParaRPr>
          </a:p>
          <a:p>
            <a:r>
              <a:rPr lang="en-US" sz="1200" smtClean="0">
                <a:effectLst/>
                <a:latin typeface="Lucida Grande"/>
                <a:ea typeface="Lucida Grande"/>
                <a:cs typeface="Lucida Grande"/>
                <a:sym typeface="Lucida Grande"/>
              </a:rPr>
              <a:t>The </a:t>
            </a:r>
            <a:r>
              <a:rPr lang="en-US" sz="1200" dirty="0" smtClean="0">
                <a:effectLst/>
                <a:latin typeface="Lucida Grande"/>
                <a:ea typeface="Lucida Grande"/>
                <a:cs typeface="Lucida Grande"/>
                <a:sym typeface="Lucida Grande"/>
              </a:rPr>
              <a:t>spread of antibiotic resistance is rapidly becoming a serious threat to public health and health care systems all over the world. </a:t>
            </a:r>
          </a:p>
          <a:p>
            <a:endParaRPr lang="en-US" sz="1200" dirty="0" smtClean="0">
              <a:effectLst/>
              <a:latin typeface="Lucida Grande"/>
              <a:ea typeface="Lucida Grande"/>
              <a:cs typeface="Lucida Grande"/>
              <a:sym typeface="Lucida Grande"/>
            </a:endParaRPr>
          </a:p>
          <a:p>
            <a:r>
              <a:rPr lang="en-US" dirty="0" smtClean="0">
                <a:latin typeface="Lucida Grande"/>
                <a:cs typeface="Lucida Grande"/>
              </a:rPr>
              <a:t>Without effective antibiotics to prevent and treat bacterial infections, the achievements of modern medicine will be jeopardized. </a:t>
            </a:r>
          </a:p>
          <a:p>
            <a:endParaRPr lang="en-US" dirty="0" smtClean="0">
              <a:latin typeface="Lucida Grande"/>
              <a:cs typeface="Lucida Grande"/>
            </a:endParaRPr>
          </a:p>
          <a:p>
            <a:r>
              <a:rPr lang="en-US" dirty="0" smtClean="0">
                <a:latin typeface="Lucida Grande"/>
                <a:cs typeface="Lucida Grande"/>
              </a:rPr>
              <a:t>It will be difficult or even impossible to treat even the most common bacterial infections and recovery will be prolonged, leading to increased morbidity and mortality for severely ill patients. </a:t>
            </a:r>
          </a:p>
          <a:p>
            <a:endParaRPr lang="en-US" dirty="0" smtClean="0">
              <a:latin typeface="Lucida Grande"/>
              <a:cs typeface="Lucida Grande"/>
            </a:endParaRPr>
          </a:p>
          <a:p>
            <a:r>
              <a:rPr lang="en-US" dirty="0" smtClean="0">
                <a:latin typeface="Lucida Grande"/>
                <a:cs typeface="Lucida Grande"/>
              </a:rPr>
              <a:t>Chemotherapy for cancer, intensive care, care of preterm babies and routine surgical procedures might all be considered too dangerous in the future, due to the high risk of difficult-to-treat infections.</a:t>
            </a:r>
            <a:endParaRPr lang="en-US" sz="1200" dirty="0" smtClean="0">
              <a:effectLst/>
              <a:latin typeface="Lucida Grande"/>
              <a:ea typeface="Lucida Grande"/>
              <a:cs typeface="Lucida Grande"/>
              <a:sym typeface="Lucida Grande"/>
            </a:endParaRPr>
          </a:p>
          <a:p>
            <a:r>
              <a:rPr lang="en-US" sz="1200" dirty="0" smtClean="0">
                <a:effectLst/>
                <a:latin typeface="Lucida Grande"/>
                <a:ea typeface="Lucida Grande"/>
                <a:cs typeface="Lucida Grande"/>
                <a:sym typeface="Lucida Grande"/>
              </a:rPr>
              <a:t> </a:t>
            </a:r>
          </a:p>
          <a:p>
            <a:r>
              <a:rPr lang="en-US" sz="1200" dirty="0" smtClean="0">
                <a:effectLst/>
                <a:latin typeface="Lucida Grande"/>
                <a:ea typeface="Lucida Grande"/>
                <a:cs typeface="Lucida Grande"/>
                <a:sym typeface="Lucida Grande"/>
              </a:rPr>
              <a:t> </a:t>
            </a:r>
          </a:p>
          <a:p>
            <a:endParaRPr lang="en-US" sz="1200" dirty="0" smtClean="0">
              <a:effectLst/>
              <a:latin typeface="Lucida Grande"/>
              <a:ea typeface="Lucida Grande"/>
              <a:cs typeface="Lucida Grande"/>
              <a:sym typeface="Lucida Grande"/>
            </a:endParaRPr>
          </a:p>
          <a:p>
            <a:r>
              <a:rPr lang="en-US" sz="1200" dirty="0" smtClean="0">
                <a:effectLst/>
                <a:latin typeface="Lucida Grande"/>
                <a:ea typeface="Lucida Grande"/>
                <a:cs typeface="Lucida Grande"/>
                <a:sym typeface="Lucida Grande"/>
              </a:rPr>
              <a:t> </a:t>
            </a:r>
          </a:p>
        </p:txBody>
      </p:sp>
      <p:sp>
        <p:nvSpPr>
          <p:cNvPr id="4" name="Slide Number Placeholder 3"/>
          <p:cNvSpPr>
            <a:spLocks noGrp="1"/>
          </p:cNvSpPr>
          <p:nvPr>
            <p:ph type="sldNum" sz="quarter" idx="10"/>
          </p:nvPr>
        </p:nvSpPr>
        <p:spPr/>
        <p:txBody>
          <a:bodyPr/>
          <a:lstStyle/>
          <a:p>
            <a:fld id="{6BFBA313-D700-4B24-B762-09D8C3CE5E2B}" type="slidenum">
              <a:rPr lang="en-US" smtClean="0"/>
              <a:t>5</a:t>
            </a:fld>
            <a:endParaRPr lang="en-US"/>
          </a:p>
        </p:txBody>
      </p:sp>
    </p:spTree>
    <p:extLst>
      <p:ext uri="{BB962C8B-B14F-4D97-AF65-F5344CB8AC3E}">
        <p14:creationId xmlns:p14="http://schemas.microsoft.com/office/powerpoint/2010/main" val="533730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rgbClr val="000000"/>
                </a:solidFill>
                <a:effectLst/>
                <a:latin typeface="Lucida Grande"/>
                <a:ea typeface="Lucida Grande"/>
                <a:cs typeface="Lucida Grande"/>
                <a:sym typeface="Lucida Grande"/>
              </a:rPr>
              <a:t>To alter this development, we need to improve in several areas. </a:t>
            </a:r>
          </a:p>
          <a:p>
            <a:r>
              <a:rPr lang="en-US" sz="1200" dirty="0" smtClean="0">
                <a:solidFill>
                  <a:srgbClr val="000000"/>
                </a:solidFill>
                <a:effectLst/>
                <a:latin typeface="Lucida Grande"/>
                <a:ea typeface="Lucida Grande"/>
                <a:cs typeface="Lucida Grande"/>
                <a:sym typeface="Lucida Grande"/>
              </a:rPr>
              <a:t> </a:t>
            </a:r>
          </a:p>
          <a:p>
            <a:r>
              <a:rPr lang="en-US" sz="1200" dirty="0" smtClean="0">
                <a:solidFill>
                  <a:srgbClr val="000000"/>
                </a:solidFill>
                <a:effectLst/>
                <a:latin typeface="Lucida Grande"/>
                <a:ea typeface="Lucida Grande"/>
                <a:cs typeface="Lucida Grande"/>
                <a:sym typeface="Lucida Grande"/>
              </a:rPr>
              <a:t>We need to prevent the further spread of infections. </a:t>
            </a:r>
          </a:p>
          <a:p>
            <a:r>
              <a:rPr lang="en-US" sz="1200" dirty="0" smtClean="0">
                <a:solidFill>
                  <a:srgbClr val="000000"/>
                </a:solidFill>
                <a:effectLst/>
                <a:latin typeface="Lucida Grande"/>
                <a:ea typeface="Lucida Grande"/>
                <a:cs typeface="Lucida Grande"/>
                <a:sym typeface="Lucida Grande"/>
              </a:rPr>
              <a:t> </a:t>
            </a:r>
          </a:p>
          <a:p>
            <a:r>
              <a:rPr lang="en-US" sz="1200" dirty="0" smtClean="0">
                <a:solidFill>
                  <a:srgbClr val="000000"/>
                </a:solidFill>
                <a:effectLst/>
                <a:latin typeface="Lucida Grande"/>
                <a:ea typeface="Lucida Grande"/>
                <a:cs typeface="Lucida Grande"/>
                <a:sym typeface="Lucida Grande"/>
              </a:rPr>
              <a:t>We need a rational use of antibiotics. </a:t>
            </a:r>
          </a:p>
          <a:p>
            <a:r>
              <a:rPr lang="en-US" sz="1200" dirty="0" smtClean="0">
                <a:solidFill>
                  <a:srgbClr val="000000"/>
                </a:solidFill>
                <a:effectLst/>
                <a:latin typeface="Lucida Grande"/>
                <a:ea typeface="Lucida Grande"/>
                <a:cs typeface="Lucida Grande"/>
                <a:sym typeface="Lucida Grande"/>
              </a:rPr>
              <a:t> </a:t>
            </a:r>
          </a:p>
          <a:p>
            <a:r>
              <a:rPr lang="en-US" sz="1200" dirty="0" smtClean="0">
                <a:solidFill>
                  <a:srgbClr val="000000"/>
                </a:solidFill>
                <a:effectLst/>
                <a:latin typeface="Lucida Grande"/>
                <a:ea typeface="Lucida Grande"/>
                <a:cs typeface="Lucida Grande"/>
                <a:sym typeface="Lucida Grande"/>
              </a:rPr>
              <a:t>And we need to develop new antibiotics.</a:t>
            </a:r>
          </a:p>
        </p:txBody>
      </p:sp>
      <p:sp>
        <p:nvSpPr>
          <p:cNvPr id="4" name="Slide Number Placeholder 3"/>
          <p:cNvSpPr>
            <a:spLocks noGrp="1"/>
          </p:cNvSpPr>
          <p:nvPr>
            <p:ph type="sldNum" sz="quarter" idx="10"/>
          </p:nvPr>
        </p:nvSpPr>
        <p:spPr/>
        <p:txBody>
          <a:bodyPr/>
          <a:lstStyle/>
          <a:p>
            <a:fld id="{6BFBA313-D700-4B24-B762-09D8C3CE5E2B}" type="slidenum">
              <a:rPr lang="en-US" smtClean="0"/>
              <a:t>6</a:t>
            </a:fld>
            <a:endParaRPr lang="en-US"/>
          </a:p>
        </p:txBody>
      </p:sp>
    </p:spTree>
    <p:extLst>
      <p:ext uri="{BB962C8B-B14F-4D97-AF65-F5344CB8AC3E}">
        <p14:creationId xmlns:p14="http://schemas.microsoft.com/office/powerpoint/2010/main" val="3514798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effectLst/>
                <a:latin typeface="Lucida Grande"/>
                <a:ea typeface="Lucida Grande"/>
                <a:cs typeface="Lucida Grande"/>
                <a:sym typeface="Lucida Grande"/>
              </a:rPr>
              <a:t>Developing new antibiotics is an urgent matter. </a:t>
            </a:r>
          </a:p>
          <a:p>
            <a:r>
              <a:rPr lang="en-US" sz="1200" dirty="0" smtClean="0">
                <a:effectLst/>
                <a:latin typeface="Lucida Grande"/>
                <a:ea typeface="Lucida Grande"/>
                <a:cs typeface="Lucida Grande"/>
                <a:sym typeface="Lucida Grande"/>
              </a:rPr>
              <a:t> </a:t>
            </a:r>
          </a:p>
          <a:p>
            <a:r>
              <a:rPr lang="en-US" sz="1200" dirty="0" smtClean="0">
                <a:effectLst/>
                <a:latin typeface="Lucida Grande"/>
                <a:ea typeface="Lucida Grande"/>
                <a:cs typeface="Lucida Grande"/>
                <a:sym typeface="Lucida Grande"/>
              </a:rPr>
              <a:t>This</a:t>
            </a:r>
            <a:r>
              <a:rPr lang="en-US" sz="1200" baseline="0" dirty="0" smtClean="0">
                <a:effectLst/>
                <a:latin typeface="Lucida Grande"/>
                <a:ea typeface="Lucida Grande"/>
                <a:cs typeface="Lucida Grande"/>
                <a:sym typeface="Lucida Grande"/>
              </a:rPr>
              <a:t> is p</a:t>
            </a:r>
            <a:r>
              <a:rPr lang="en-US" sz="1200" dirty="0" smtClean="0">
                <a:effectLst/>
                <a:latin typeface="Lucida Grande"/>
                <a:ea typeface="Lucida Grande"/>
                <a:cs typeface="Lucida Grande"/>
                <a:sym typeface="Lucida Grande"/>
              </a:rPr>
              <a:t>rimarily</a:t>
            </a:r>
            <a:r>
              <a:rPr lang="en-US" sz="1200" baseline="0" dirty="0" smtClean="0">
                <a:effectLst/>
                <a:latin typeface="Lucida Grande"/>
                <a:ea typeface="Lucida Grande"/>
                <a:cs typeface="Lucida Grande"/>
                <a:sym typeface="Lucida Grande"/>
              </a:rPr>
              <a:t> because</a:t>
            </a:r>
            <a:r>
              <a:rPr lang="en-US" sz="1200" dirty="0" smtClean="0">
                <a:effectLst/>
                <a:latin typeface="Lucida Grande"/>
                <a:ea typeface="Lucida Grande"/>
                <a:cs typeface="Lucida Grande"/>
                <a:sym typeface="Lucida Grande"/>
              </a:rPr>
              <a:t> the antibiotics pipeline is starting to run dry. </a:t>
            </a:r>
          </a:p>
          <a:p>
            <a:r>
              <a:rPr lang="en-US" sz="1200" dirty="0" smtClean="0">
                <a:effectLst/>
                <a:latin typeface="Lucida Grande"/>
                <a:ea typeface="Lucida Grande"/>
                <a:cs typeface="Lucida Grande"/>
                <a:sym typeface="Lucida Grande"/>
              </a:rPr>
              <a:t> </a:t>
            </a:r>
          </a:p>
          <a:p>
            <a:r>
              <a:rPr lang="en-US" sz="1200" dirty="0" smtClean="0">
                <a:effectLst/>
                <a:latin typeface="Lucida Grande"/>
                <a:ea typeface="Lucida Grande"/>
                <a:cs typeface="Lucida Grande"/>
                <a:sym typeface="Lucida Grande"/>
              </a:rPr>
              <a:t>Secondly, traditional market forces cannot solve this problem. We need to quickly find incentives to foster innovation and new antibiotics. </a:t>
            </a:r>
          </a:p>
          <a:p>
            <a:r>
              <a:rPr lang="en-US" sz="1200" dirty="0" smtClean="0">
                <a:effectLst/>
                <a:latin typeface="Lucida Grande"/>
                <a:ea typeface="Lucida Grande"/>
                <a:cs typeface="Lucida Grande"/>
                <a:sym typeface="Lucida Grande"/>
              </a:rPr>
              <a:t> </a:t>
            </a:r>
          </a:p>
          <a:p>
            <a:r>
              <a:rPr lang="en-US" sz="1200" dirty="0" smtClean="0">
                <a:effectLst/>
                <a:latin typeface="Lucida Grande"/>
                <a:ea typeface="Lucida Grande"/>
                <a:cs typeface="Lucida Grande"/>
                <a:sym typeface="Lucida Grande"/>
              </a:rPr>
              <a:t>This is a challenge that requires collaboration on both </a:t>
            </a:r>
            <a:r>
              <a:rPr lang="en-US" dirty="0" smtClean="0">
                <a:latin typeface="Lucida Grande"/>
                <a:ea typeface="Lucida Grande"/>
                <a:cs typeface="Lucida Grande"/>
                <a:sym typeface="Lucida Grande"/>
              </a:rPr>
              <a:t>the</a:t>
            </a:r>
            <a:r>
              <a:rPr lang="en-US" sz="1200" dirty="0" smtClean="0">
                <a:effectLst/>
                <a:latin typeface="Lucida Grande"/>
                <a:ea typeface="Lucida Grande"/>
                <a:cs typeface="Lucida Grande"/>
                <a:sym typeface="Lucida Grande"/>
              </a:rPr>
              <a:t> national and global level. </a:t>
            </a:r>
          </a:p>
          <a:p>
            <a:endParaRPr lang="en-US" sz="1200" dirty="0" smtClean="0">
              <a:effectLst/>
              <a:latin typeface="Lucida Grande"/>
              <a:ea typeface="Lucida Grande"/>
              <a:cs typeface="Lucida Grande"/>
              <a:sym typeface="Lucida Grande"/>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Lucida Grande"/>
                <a:cs typeface="Lucida Grande"/>
              </a:rPr>
              <a:t>In Sweden we have</a:t>
            </a:r>
            <a:r>
              <a:rPr lang="en-US" baseline="0" dirty="0" smtClean="0">
                <a:latin typeface="Lucida Grande"/>
                <a:cs typeface="Lucida Grande"/>
              </a:rPr>
              <a:t> </a:t>
            </a:r>
            <a:r>
              <a:rPr lang="en-US" dirty="0" smtClean="0">
                <a:latin typeface="Lucida Grande"/>
                <a:cs typeface="Lucida Grande"/>
              </a:rPr>
              <a:t>established an approach towards collaboration that has proved effective. </a:t>
            </a:r>
          </a:p>
          <a:p>
            <a:endParaRPr lang="en-US" sz="1200" dirty="0" smtClean="0">
              <a:effectLst/>
              <a:latin typeface="Lucida Grande"/>
              <a:ea typeface="Lucida Grande"/>
              <a:cs typeface="Lucida Grande"/>
              <a:sym typeface="Lucida Grande"/>
            </a:endParaRPr>
          </a:p>
          <a:p>
            <a:endParaRPr lang="en-US" dirty="0" smtClean="0">
              <a:latin typeface="Lucida Grande"/>
              <a:cs typeface="Lucida Grande"/>
            </a:endParaRPr>
          </a:p>
        </p:txBody>
      </p:sp>
      <p:sp>
        <p:nvSpPr>
          <p:cNvPr id="4" name="Slide Number Placeholder 3"/>
          <p:cNvSpPr>
            <a:spLocks noGrp="1"/>
          </p:cNvSpPr>
          <p:nvPr>
            <p:ph type="sldNum" sz="quarter" idx="10"/>
          </p:nvPr>
        </p:nvSpPr>
        <p:spPr/>
        <p:txBody>
          <a:bodyPr/>
          <a:lstStyle/>
          <a:p>
            <a:fld id="{6BFBA313-D700-4B24-B762-09D8C3CE5E2B}" type="slidenum">
              <a:rPr lang="en-US" smtClean="0"/>
              <a:t>7</a:t>
            </a:fld>
            <a:endParaRPr lang="en-US"/>
          </a:p>
        </p:txBody>
      </p:sp>
    </p:spTree>
    <p:extLst>
      <p:ext uri="{BB962C8B-B14F-4D97-AF65-F5344CB8AC3E}">
        <p14:creationId xmlns:p14="http://schemas.microsoft.com/office/powerpoint/2010/main" val="2817868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latin typeface="Lucida Grande"/>
                <a:ea typeface="Lucida Grande"/>
                <a:cs typeface="Lucida Grande"/>
                <a:sym typeface="Lucida Grande"/>
              </a:rPr>
              <a:t>The Swedish</a:t>
            </a:r>
            <a:r>
              <a:rPr lang="en-US" baseline="0" dirty="0" smtClean="0">
                <a:effectLst/>
                <a:latin typeface="Lucida Grande"/>
                <a:ea typeface="Lucida Grande"/>
                <a:cs typeface="Lucida Grande"/>
                <a:sym typeface="Lucida Grande"/>
              </a:rPr>
              <a:t> approach to antibiotic resistance and infection control is rooted in a long tradition of close collaboration between society, academia and industry. </a:t>
            </a:r>
          </a:p>
          <a:p>
            <a:endParaRPr lang="en-US" dirty="0" smtClean="0">
              <a:effectLst/>
              <a:latin typeface="Lucida Grande"/>
              <a:ea typeface="Lucida Grande"/>
              <a:cs typeface="Lucida Grande"/>
              <a:sym typeface="Lucida Grande"/>
            </a:endParaRPr>
          </a:p>
          <a:p>
            <a:r>
              <a:rPr lang="en-US" dirty="0" smtClean="0">
                <a:effectLst/>
                <a:latin typeface="Lucida Grande"/>
                <a:ea typeface="Lucida Grande"/>
                <a:cs typeface="Lucida Grande"/>
                <a:sym typeface="Lucida Grande"/>
              </a:rPr>
              <a:t>In 2000 Sweden published a national action plan. This was an important starting point for Sweden’s ongoing coordinated work to counter antibiotic resistance and infections associated with health care. The plan stresses the importance of a cross-sector approach. Strong political backing and the involvement of several different parties, all working on the same issue, has generated a natural interest in exchanging information and experiences. </a:t>
            </a:r>
          </a:p>
          <a:p>
            <a:r>
              <a:rPr lang="en-US" dirty="0" smtClean="0">
                <a:effectLst/>
                <a:latin typeface="Lucida Grande"/>
                <a:ea typeface="Lucida Grande"/>
                <a:cs typeface="Lucida Grande"/>
                <a:sym typeface="Lucida Grande"/>
              </a:rPr>
              <a:t> </a:t>
            </a:r>
          </a:p>
          <a:p>
            <a:r>
              <a:rPr lang="en-US" dirty="0" smtClean="0">
                <a:effectLst/>
                <a:latin typeface="Lucida Grande"/>
                <a:ea typeface="Lucida Grande"/>
                <a:cs typeface="Lucida Grande"/>
                <a:sym typeface="Lucida Grande"/>
              </a:rPr>
              <a:t>The national action plan spurs collaboration between academia, industry and society (the triple helix concept) to find new solutions. </a:t>
            </a:r>
          </a:p>
          <a:p>
            <a:endParaRPr lang="en-US" kern="1200" dirty="0" smtClean="0">
              <a:solidFill>
                <a:schemeClr val="tx1"/>
              </a:solidFill>
              <a:effectLst/>
              <a:latin typeface="Lucida Grande"/>
              <a:cs typeface="Lucida Grande"/>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Lucida Grande"/>
                <a:cs typeface="Lucida Grande"/>
              </a:rPr>
              <a:t>Swedish medical technology companies are on the cutting edge of the development of medical equipment to reduce infection risk and bacterial spread in health care environments, making sure that common diseases like pneumonia do not become lethal threats once again.</a:t>
            </a:r>
            <a:endParaRPr lang="sv-SE" dirty="0" smtClean="0">
              <a:effectLst/>
              <a:latin typeface="Lucida Grande"/>
              <a:cs typeface="Lucida Grande"/>
            </a:endParaRPr>
          </a:p>
          <a:p>
            <a:endParaRPr lang="en-US" dirty="0" smtClean="0">
              <a:latin typeface="Lucida Grande"/>
              <a:cs typeface="Lucida Grande"/>
            </a:endParaRPr>
          </a:p>
          <a:p>
            <a:endParaRPr lang="en-US" dirty="0" smtClean="0">
              <a:latin typeface="Lucida Grande"/>
              <a:cs typeface="Lucida Grande"/>
            </a:endParaRPr>
          </a:p>
          <a:p>
            <a:endParaRPr lang="en-US" dirty="0" smtClean="0">
              <a:latin typeface="Lucida Grande"/>
              <a:cs typeface="Lucida Grande"/>
            </a:endParaRPr>
          </a:p>
        </p:txBody>
      </p:sp>
      <p:sp>
        <p:nvSpPr>
          <p:cNvPr id="4" name="Slide Number Placeholder 3"/>
          <p:cNvSpPr>
            <a:spLocks noGrp="1"/>
          </p:cNvSpPr>
          <p:nvPr>
            <p:ph type="sldNum" sz="quarter" idx="10"/>
          </p:nvPr>
        </p:nvSpPr>
        <p:spPr/>
        <p:txBody>
          <a:bodyPr/>
          <a:lstStyle/>
          <a:p>
            <a:fld id="{6BFBA313-D700-4B24-B762-09D8C3CE5E2B}" type="slidenum">
              <a:rPr lang="en-US" smtClean="0"/>
              <a:t>8</a:t>
            </a:fld>
            <a:endParaRPr lang="en-US"/>
          </a:p>
        </p:txBody>
      </p:sp>
    </p:spTree>
    <p:extLst>
      <p:ext uri="{BB962C8B-B14F-4D97-AF65-F5344CB8AC3E}">
        <p14:creationId xmlns:p14="http://schemas.microsoft.com/office/powerpoint/2010/main" val="2817868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Lucida Grande"/>
                <a:cs typeface="Lucida Grande"/>
              </a:rPr>
              <a:t>The problem of antibiotic resistance is caused by decades of overuse. It is estimated that more than half of all antimicrobials are inappropriately prescribed or dispensed. Sweden is an exception, with one of the lowest antibiotic consumption levels in the world, partly thanks to close controls on availability and doctors who know the dangers of over-treatment.  </a:t>
            </a:r>
            <a:endParaRPr lang="sv-SE" dirty="0" smtClean="0">
              <a:effectLst/>
              <a:latin typeface="Lucida Grande"/>
              <a:cs typeface="Lucida Grande"/>
            </a:endParaRPr>
          </a:p>
          <a:p>
            <a:endParaRPr lang="en-US" sz="1200" dirty="0" smtClean="0">
              <a:effectLst/>
              <a:latin typeface="Lucida Grande"/>
              <a:ea typeface="Lucida Grande"/>
              <a:cs typeface="Lucida Grande"/>
              <a:sym typeface="Lucida Grande"/>
            </a:endParaRPr>
          </a:p>
          <a:p>
            <a:r>
              <a:rPr lang="en-US" sz="1200" kern="1200" dirty="0" smtClean="0">
                <a:solidFill>
                  <a:schemeClr val="tx1"/>
                </a:solidFill>
                <a:effectLst/>
                <a:latin typeface="Lucida Grande"/>
                <a:cs typeface="Lucida Grande"/>
              </a:rPr>
              <a:t>Because of this clear link between antibiotic resistance and consumption, Sweden issued national treatment recommendations on how and when to use antibiotics. Sweden regulates sales of medicine and patients can only obtain antibiotics with a prescription issued by a licensed practitioner. </a:t>
            </a:r>
          </a:p>
          <a:p>
            <a:endParaRPr lang="en-US" sz="1200" kern="1200" dirty="0" smtClean="0">
              <a:solidFill>
                <a:schemeClr val="tx1"/>
              </a:solidFill>
              <a:effectLst/>
              <a:latin typeface="Lucida Grande"/>
              <a:cs typeface="Lucida Grande"/>
              <a:sym typeface="Lucida Grande"/>
            </a:endParaRPr>
          </a:p>
          <a:p>
            <a:r>
              <a:rPr lang="en-US" sz="1200" dirty="0" smtClean="0">
                <a:effectLst/>
                <a:latin typeface="Lucida Grande"/>
                <a:ea typeface="Lucida Grande"/>
                <a:cs typeface="Lucida Grande"/>
                <a:sym typeface="Lucida Grande"/>
              </a:rPr>
              <a:t>During the past two decades, antibiotic use in Sweden has been reduced by 50% in children under the age of four. </a:t>
            </a:r>
          </a:p>
          <a:p>
            <a:r>
              <a:rPr lang="en-US" sz="1200" dirty="0" smtClean="0">
                <a:effectLst/>
                <a:latin typeface="Lucida Grande"/>
                <a:ea typeface="Lucida Grande"/>
                <a:cs typeface="Lucida Grande"/>
                <a:sym typeface="Lucida Grande"/>
              </a:rPr>
              <a:t> </a:t>
            </a:r>
          </a:p>
          <a:p>
            <a:r>
              <a:rPr lang="en-US" sz="1200" dirty="0" smtClean="0">
                <a:effectLst/>
                <a:latin typeface="Lucida Grande"/>
                <a:ea typeface="Lucida Grande"/>
                <a:cs typeface="Lucida Grande"/>
                <a:sym typeface="Lucida Grande"/>
              </a:rPr>
              <a:t>This progress has been made without producing any measurable negative results, </a:t>
            </a:r>
            <a:r>
              <a:rPr lang="en-US" sz="1200" dirty="0" err="1" smtClean="0">
                <a:effectLst/>
                <a:latin typeface="Lucida Grande"/>
                <a:ea typeface="Lucida Grande"/>
                <a:cs typeface="Lucida Grande"/>
                <a:sym typeface="Lucida Grande"/>
              </a:rPr>
              <a:t>ie</a:t>
            </a:r>
            <a:r>
              <a:rPr lang="en-US" sz="1200" dirty="0" smtClean="0">
                <a:effectLst/>
                <a:latin typeface="Lucida Grande"/>
                <a:ea typeface="Lucida Grande"/>
                <a:cs typeface="Lucida Grande"/>
                <a:sym typeface="Lucida Grande"/>
              </a:rPr>
              <a:t>., there has</a:t>
            </a:r>
            <a:r>
              <a:rPr lang="en-US" sz="1200" baseline="0" dirty="0" smtClean="0">
                <a:effectLst/>
                <a:latin typeface="Lucida Grande"/>
                <a:ea typeface="Lucida Grande"/>
                <a:cs typeface="Lucida Grande"/>
                <a:sym typeface="Lucida Grande"/>
              </a:rPr>
              <a:t> not been an </a:t>
            </a:r>
            <a:r>
              <a:rPr lang="en-US" sz="1200" dirty="0" smtClean="0">
                <a:effectLst/>
                <a:latin typeface="Lucida Grande"/>
                <a:ea typeface="Lucida Grande"/>
                <a:cs typeface="Lucida Grande"/>
                <a:sym typeface="Lucida Grande"/>
              </a:rPr>
              <a:t>increase</a:t>
            </a:r>
            <a:r>
              <a:rPr lang="en-US" sz="1200" baseline="0" dirty="0" smtClean="0">
                <a:effectLst/>
                <a:latin typeface="Lucida Grande"/>
                <a:ea typeface="Lucida Grande"/>
                <a:cs typeface="Lucida Grande"/>
                <a:sym typeface="Lucida Grande"/>
              </a:rPr>
              <a:t> in</a:t>
            </a:r>
            <a:r>
              <a:rPr lang="en-US" sz="1200" dirty="0" smtClean="0">
                <a:effectLst/>
                <a:latin typeface="Lucida Grande"/>
                <a:ea typeface="Lucida Grande"/>
                <a:cs typeface="Lucida Grande"/>
                <a:sym typeface="Lucida Grande"/>
              </a:rPr>
              <a:t> serious illnesses.</a:t>
            </a:r>
            <a:endParaRPr lang="en-US" dirty="0" smtClean="0">
              <a:latin typeface="Lucida Grande"/>
              <a:cs typeface="Lucida Grande"/>
            </a:endParaRPr>
          </a:p>
          <a:p>
            <a:endParaRPr lang="en-US" sz="1200" dirty="0" smtClean="0">
              <a:effectLst/>
              <a:latin typeface="Lucida Grande"/>
              <a:ea typeface="Lucida Grande"/>
              <a:cs typeface="Lucida Grande"/>
              <a:sym typeface="Lucida Grande"/>
            </a:endParaRPr>
          </a:p>
          <a:p>
            <a:r>
              <a:rPr lang="en-US" sz="1200" dirty="0" smtClean="0">
                <a:effectLst/>
                <a:latin typeface="Lucida Grande"/>
                <a:ea typeface="Lucida Grande"/>
                <a:cs typeface="Lucida Grande"/>
                <a:sym typeface="Lucida Grande"/>
              </a:rPr>
              <a:t> </a:t>
            </a:r>
          </a:p>
          <a:p>
            <a:r>
              <a:rPr lang="en-US" sz="1200" dirty="0" smtClean="0">
                <a:effectLst/>
                <a:ea typeface="Lucida Grande"/>
                <a:cs typeface="Lucida Grande"/>
                <a:sym typeface="Lucida Grande"/>
              </a:rPr>
              <a:t>Source: </a:t>
            </a:r>
            <a:r>
              <a:rPr lang="en-US" sz="1200" dirty="0" err="1" smtClean="0">
                <a:effectLst/>
                <a:ea typeface="Lucida Grande"/>
                <a:cs typeface="Lucida Grande"/>
                <a:sym typeface="Lucida Grande"/>
              </a:rPr>
              <a:t>Folkhälsomyndigheten</a:t>
            </a:r>
            <a:endParaRPr lang="en-US" sz="1200" dirty="0" smtClean="0">
              <a:effectLst/>
              <a:ea typeface="Lucida Grande"/>
              <a:cs typeface="Lucida Grande"/>
              <a:sym typeface="Lucida Grande"/>
            </a:endParaRPr>
          </a:p>
          <a:p>
            <a:r>
              <a:rPr lang="en-US" sz="1200" dirty="0" smtClean="0">
                <a:effectLst/>
                <a:ea typeface="Lucida Grande"/>
                <a:cs typeface="Lucida Grande"/>
                <a:sym typeface="Lucida Grande"/>
              </a:rPr>
              <a:t>For more info: http://</a:t>
            </a:r>
            <a:r>
              <a:rPr lang="en-US" sz="1200" dirty="0" err="1" smtClean="0">
                <a:effectLst/>
                <a:ea typeface="Lucida Grande"/>
                <a:cs typeface="Lucida Grande"/>
                <a:sym typeface="Lucida Grande"/>
              </a:rPr>
              <a:t>www.folkhalsomyndigheten.se</a:t>
            </a:r>
            <a:r>
              <a:rPr lang="en-US" sz="1200" dirty="0" smtClean="0">
                <a:effectLst/>
                <a:ea typeface="Lucida Grande"/>
                <a:cs typeface="Lucida Grande"/>
                <a:sym typeface="Lucida Grande"/>
              </a:rPr>
              <a:t>/</a:t>
            </a:r>
            <a:r>
              <a:rPr lang="en-US" sz="1200" dirty="0" err="1" smtClean="0">
                <a:effectLst/>
                <a:ea typeface="Lucida Grande"/>
                <a:cs typeface="Lucida Grande"/>
                <a:sym typeface="Lucida Grande"/>
              </a:rPr>
              <a:t>pagefiles</a:t>
            </a:r>
            <a:r>
              <a:rPr lang="en-US" sz="1200" dirty="0" smtClean="0">
                <a:effectLst/>
                <a:ea typeface="Lucida Grande"/>
                <a:cs typeface="Lucida Grande"/>
                <a:sym typeface="Lucida Grande"/>
              </a:rPr>
              <a:t>/19491/Swedish-work-containment-antibiotic-resistance-brief-15003.pdf</a:t>
            </a:r>
          </a:p>
          <a:p>
            <a:endParaRPr lang="en-US" dirty="0" smtClean="0">
              <a:cs typeface="Lucida Grande"/>
            </a:endParaRPr>
          </a:p>
        </p:txBody>
      </p:sp>
      <p:sp>
        <p:nvSpPr>
          <p:cNvPr id="4" name="Slide Number Placeholder 3"/>
          <p:cNvSpPr>
            <a:spLocks noGrp="1"/>
          </p:cNvSpPr>
          <p:nvPr>
            <p:ph type="sldNum" sz="quarter" idx="10"/>
          </p:nvPr>
        </p:nvSpPr>
        <p:spPr/>
        <p:txBody>
          <a:bodyPr/>
          <a:lstStyle/>
          <a:p>
            <a:fld id="{6BFBA313-D700-4B24-B762-09D8C3CE5E2B}" type="slidenum">
              <a:rPr lang="en-US" smtClean="0"/>
              <a:t>9</a:t>
            </a:fld>
            <a:endParaRPr lang="en-US"/>
          </a:p>
        </p:txBody>
      </p:sp>
    </p:spTree>
    <p:extLst>
      <p:ext uri="{BB962C8B-B14F-4D97-AF65-F5344CB8AC3E}">
        <p14:creationId xmlns:p14="http://schemas.microsoft.com/office/powerpoint/2010/main" val="9717714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2" name="Rectangle 11"/>
          <p:cNvSpPr/>
          <p:nvPr userDrawn="1"/>
        </p:nvSpPr>
        <p:spPr>
          <a:xfrm>
            <a:off x="0" y="6226629"/>
            <a:ext cx="9144000" cy="6313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22741" y="2427514"/>
            <a:ext cx="8118022" cy="3341461"/>
          </a:xfrm>
        </p:spPr>
        <p:txBody>
          <a:bodyPr anchor="t">
            <a:noAutofit/>
          </a:bodyPr>
          <a:lstStyle>
            <a:lvl1pPr algn="l">
              <a:defRPr sz="4800"/>
            </a:lvl1pPr>
          </a:lstStyle>
          <a:p>
            <a:r>
              <a:rPr lang="sv-SE" smtClean="0"/>
              <a:t>Click to edit Master title style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3097" y="896254"/>
            <a:ext cx="3191589" cy="1111509"/>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3098" y="6406198"/>
            <a:ext cx="1007698" cy="288520"/>
          </a:xfrm>
          <a:prstGeom prst="rect">
            <a:avLst/>
          </a:prstGeom>
        </p:spPr>
      </p:pic>
    </p:spTree>
    <p:extLst>
      <p:ext uri="{BB962C8B-B14F-4D97-AF65-F5344CB8AC3E}">
        <p14:creationId xmlns:p14="http://schemas.microsoft.com/office/powerpoint/2010/main" val="684493749"/>
      </p:ext>
    </p:extLst>
  </p:cSld>
  <p:clrMapOvr>
    <a:masterClrMapping/>
  </p:clrMapOvr>
  <p:extLst mod="1">
    <p:ext uri="{DCECCB84-F9BA-43D5-87BE-67443E8EF086}">
      <p15:sldGuideLst xmlns=""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two Images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8" name="Content Placeholder 2"/>
          <p:cNvSpPr>
            <a:spLocks noGrp="1"/>
          </p:cNvSpPr>
          <p:nvPr>
            <p:ph idx="13"/>
          </p:nvPr>
        </p:nvSpPr>
        <p:spPr>
          <a:xfrm>
            <a:off x="4679951" y="1883227"/>
            <a:ext cx="3455987" cy="38857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Picture Placeholder 9"/>
          <p:cNvSpPr>
            <a:spLocks noGrp="1"/>
          </p:cNvSpPr>
          <p:nvPr>
            <p:ph type="pic" sz="quarter" idx="14"/>
          </p:nvPr>
        </p:nvSpPr>
        <p:spPr>
          <a:xfrm>
            <a:off x="1008063" y="1140961"/>
            <a:ext cx="3455987" cy="1939696"/>
          </a:xfrm>
          <a:solidFill>
            <a:schemeClr val="bg1">
              <a:lumMod val="95000"/>
            </a:schemeClr>
          </a:solidFill>
        </p:spPr>
        <p:txBody>
          <a:bodyPr anchor="ctr"/>
          <a:lstStyle>
            <a:lvl1pPr marL="0" indent="0" algn="ctr">
              <a:buNone/>
              <a:defRPr/>
            </a:lvl1pPr>
          </a:lstStyle>
          <a:p>
            <a:endParaRPr lang="en-US"/>
          </a:p>
        </p:txBody>
      </p:sp>
      <p:sp>
        <p:nvSpPr>
          <p:cNvPr id="12" name="Text Placeholder 11"/>
          <p:cNvSpPr>
            <a:spLocks noGrp="1"/>
          </p:cNvSpPr>
          <p:nvPr>
            <p:ph type="body" sz="quarter" idx="15"/>
          </p:nvPr>
        </p:nvSpPr>
        <p:spPr>
          <a:xfrm>
            <a:off x="1008063" y="3145967"/>
            <a:ext cx="3455987" cy="257098"/>
          </a:xfrm>
        </p:spPr>
        <p:txBody>
          <a:bodyPr anchor="ctr">
            <a:noAutofit/>
          </a:bodyPr>
          <a:lstStyle>
            <a:lvl1pPr marL="0" indent="0" algn="ctr">
              <a:buNone/>
              <a:defRPr sz="1200"/>
            </a:lvl1pPr>
          </a:lstStyle>
          <a:p>
            <a:pPr lvl="0"/>
            <a:r>
              <a:rPr lang="en-US" dirty="0" smtClean="0"/>
              <a:t>Click to edit Master text styles</a:t>
            </a:r>
          </a:p>
        </p:txBody>
      </p:sp>
      <p:sp>
        <p:nvSpPr>
          <p:cNvPr id="14" name="Picture Placeholder 9"/>
          <p:cNvSpPr>
            <a:spLocks noGrp="1"/>
          </p:cNvSpPr>
          <p:nvPr>
            <p:ph type="pic" sz="quarter" idx="16"/>
          </p:nvPr>
        </p:nvSpPr>
        <p:spPr>
          <a:xfrm>
            <a:off x="1008063" y="3502250"/>
            <a:ext cx="3455987" cy="1939696"/>
          </a:xfrm>
          <a:solidFill>
            <a:schemeClr val="bg1">
              <a:lumMod val="95000"/>
            </a:schemeClr>
          </a:solidFill>
        </p:spPr>
        <p:txBody>
          <a:bodyPr anchor="ctr"/>
          <a:lstStyle>
            <a:lvl1pPr marL="0" indent="0" algn="ctr">
              <a:buNone/>
              <a:defRPr/>
            </a:lvl1pPr>
          </a:lstStyle>
          <a:p>
            <a:endParaRPr lang="en-US"/>
          </a:p>
        </p:txBody>
      </p:sp>
      <p:sp>
        <p:nvSpPr>
          <p:cNvPr id="15" name="Text Placeholder 11"/>
          <p:cNvSpPr>
            <a:spLocks noGrp="1"/>
          </p:cNvSpPr>
          <p:nvPr>
            <p:ph type="body" sz="quarter" idx="17"/>
          </p:nvPr>
        </p:nvSpPr>
        <p:spPr>
          <a:xfrm>
            <a:off x="1008063" y="5507256"/>
            <a:ext cx="3455987" cy="257098"/>
          </a:xfrm>
        </p:spPr>
        <p:txBody>
          <a:bodyPr anchor="ctr">
            <a:noAutofit/>
          </a:bodyPr>
          <a:lstStyle>
            <a:lvl1pPr marL="0" indent="0" algn="ctr">
              <a:buNone/>
              <a:defRPr sz="1200"/>
            </a:lvl1pPr>
          </a:lstStyle>
          <a:p>
            <a:pPr lvl="0"/>
            <a:r>
              <a:rPr lang="en-US" dirty="0" smtClean="0"/>
              <a:t>Click to edit Master text styles</a:t>
            </a:r>
          </a:p>
        </p:txBody>
      </p:sp>
    </p:spTree>
    <p:extLst>
      <p:ext uri="{BB962C8B-B14F-4D97-AF65-F5344CB8AC3E}">
        <p14:creationId xmlns:p14="http://schemas.microsoft.com/office/powerpoint/2010/main" val="614202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Image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8" name="Content Placeholder 2"/>
          <p:cNvSpPr>
            <a:spLocks noGrp="1"/>
          </p:cNvSpPr>
          <p:nvPr>
            <p:ph idx="13"/>
          </p:nvPr>
        </p:nvSpPr>
        <p:spPr>
          <a:xfrm>
            <a:off x="1008063" y="1883227"/>
            <a:ext cx="3455987" cy="38857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9"/>
          <p:cNvSpPr>
            <a:spLocks noGrp="1"/>
          </p:cNvSpPr>
          <p:nvPr>
            <p:ph type="pic" sz="quarter" idx="14"/>
          </p:nvPr>
        </p:nvSpPr>
        <p:spPr>
          <a:xfrm>
            <a:off x="4679950" y="1881188"/>
            <a:ext cx="3455987" cy="2555875"/>
          </a:xfrm>
          <a:solidFill>
            <a:schemeClr val="bg1">
              <a:lumMod val="95000"/>
            </a:schemeClr>
          </a:solidFill>
        </p:spPr>
        <p:txBody>
          <a:bodyPr anchor="ctr"/>
          <a:lstStyle>
            <a:lvl1pPr marL="0" indent="0" algn="ctr">
              <a:buNone/>
              <a:defRPr/>
            </a:lvl1pPr>
          </a:lstStyle>
          <a:p>
            <a:endParaRPr lang="en-US"/>
          </a:p>
        </p:txBody>
      </p:sp>
      <p:sp>
        <p:nvSpPr>
          <p:cNvPr id="11" name="Text Placeholder 11"/>
          <p:cNvSpPr>
            <a:spLocks noGrp="1"/>
          </p:cNvSpPr>
          <p:nvPr>
            <p:ph type="body" sz="quarter" idx="15"/>
          </p:nvPr>
        </p:nvSpPr>
        <p:spPr>
          <a:xfrm>
            <a:off x="4679950" y="4484913"/>
            <a:ext cx="3455987" cy="257098"/>
          </a:xfrm>
        </p:spPr>
        <p:txBody>
          <a:bodyPr anchor="ctr">
            <a:noAutofit/>
          </a:bodyPr>
          <a:lstStyle>
            <a:lvl1pPr marL="0" indent="0" algn="ctr">
              <a:buNone/>
              <a:defRPr sz="1200"/>
            </a:lvl1pPr>
          </a:lstStyle>
          <a:p>
            <a:pPr lvl="0"/>
            <a:r>
              <a:rPr lang="en-US" dirty="0" smtClean="0"/>
              <a:t>Click to edit Master text styles</a:t>
            </a:r>
          </a:p>
        </p:txBody>
      </p:sp>
    </p:spTree>
    <p:extLst>
      <p:ext uri="{BB962C8B-B14F-4D97-AF65-F5344CB8AC3E}">
        <p14:creationId xmlns:p14="http://schemas.microsoft.com/office/powerpoint/2010/main" val="2940417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9" name="Picture Placeholder 9"/>
          <p:cNvSpPr>
            <a:spLocks noGrp="1"/>
          </p:cNvSpPr>
          <p:nvPr>
            <p:ph type="pic" sz="quarter" idx="14"/>
          </p:nvPr>
        </p:nvSpPr>
        <p:spPr>
          <a:xfrm>
            <a:off x="2188030" y="1491344"/>
            <a:ext cx="4747982" cy="3559628"/>
          </a:xfrm>
          <a:solidFill>
            <a:schemeClr val="bg1">
              <a:lumMod val="95000"/>
            </a:schemeClr>
          </a:solidFill>
        </p:spPr>
        <p:txBody>
          <a:bodyPr anchor="ctr"/>
          <a:lstStyle>
            <a:lvl1pPr marL="0" indent="0" algn="ctr">
              <a:buNone/>
              <a:defRPr/>
            </a:lvl1pPr>
          </a:lstStyle>
          <a:p>
            <a:endParaRPr lang="en-US"/>
          </a:p>
        </p:txBody>
      </p:sp>
      <p:sp>
        <p:nvSpPr>
          <p:cNvPr id="11" name="Text Placeholder 11"/>
          <p:cNvSpPr>
            <a:spLocks noGrp="1"/>
          </p:cNvSpPr>
          <p:nvPr>
            <p:ph type="body" sz="quarter" idx="15"/>
          </p:nvPr>
        </p:nvSpPr>
        <p:spPr>
          <a:xfrm>
            <a:off x="2188030" y="5159829"/>
            <a:ext cx="4748400" cy="257098"/>
          </a:xfrm>
        </p:spPr>
        <p:txBody>
          <a:bodyPr anchor="ctr">
            <a:noAutofit/>
          </a:bodyPr>
          <a:lstStyle>
            <a:lvl1pPr marL="0" indent="0" algn="ctr">
              <a:buNone/>
              <a:defRPr sz="1200"/>
            </a:lvl1pPr>
          </a:lstStyle>
          <a:p>
            <a:pPr lvl="0"/>
            <a:r>
              <a:rPr lang="en-US" dirty="0" smtClean="0"/>
              <a:t>Click to edit Master text styles</a:t>
            </a:r>
          </a:p>
        </p:txBody>
      </p:sp>
    </p:spTree>
    <p:extLst>
      <p:ext uri="{BB962C8B-B14F-4D97-AF65-F5344CB8AC3E}">
        <p14:creationId xmlns:p14="http://schemas.microsoft.com/office/powerpoint/2010/main" val="730608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9" name="Picture Placeholder 9"/>
          <p:cNvSpPr>
            <a:spLocks noGrp="1"/>
          </p:cNvSpPr>
          <p:nvPr>
            <p:ph type="pic" sz="quarter" idx="14"/>
          </p:nvPr>
        </p:nvSpPr>
        <p:spPr>
          <a:xfrm>
            <a:off x="283028" y="1894118"/>
            <a:ext cx="4181022" cy="2917368"/>
          </a:xfrm>
          <a:solidFill>
            <a:schemeClr val="bg1">
              <a:lumMod val="95000"/>
            </a:schemeClr>
          </a:solidFill>
        </p:spPr>
        <p:txBody>
          <a:bodyPr anchor="ctr"/>
          <a:lstStyle>
            <a:lvl1pPr marL="0" indent="0" algn="ctr">
              <a:buNone/>
              <a:defRPr/>
            </a:lvl1pPr>
          </a:lstStyle>
          <a:p>
            <a:endParaRPr lang="en-US"/>
          </a:p>
        </p:txBody>
      </p:sp>
      <p:sp>
        <p:nvSpPr>
          <p:cNvPr id="11" name="Text Placeholder 11"/>
          <p:cNvSpPr>
            <a:spLocks noGrp="1"/>
          </p:cNvSpPr>
          <p:nvPr>
            <p:ph type="body" sz="quarter" idx="15"/>
          </p:nvPr>
        </p:nvSpPr>
        <p:spPr>
          <a:xfrm>
            <a:off x="283028" y="4876802"/>
            <a:ext cx="4181390" cy="257098"/>
          </a:xfrm>
        </p:spPr>
        <p:txBody>
          <a:bodyPr anchor="ctr">
            <a:noAutofit/>
          </a:bodyPr>
          <a:lstStyle>
            <a:lvl1pPr marL="0" indent="0" algn="ctr">
              <a:buNone/>
              <a:defRPr sz="1200"/>
            </a:lvl1pPr>
          </a:lstStyle>
          <a:p>
            <a:pPr lvl="0"/>
            <a:r>
              <a:rPr lang="en-US" dirty="0" smtClean="0"/>
              <a:t>Click to edit Master text styles</a:t>
            </a:r>
          </a:p>
        </p:txBody>
      </p:sp>
      <p:sp>
        <p:nvSpPr>
          <p:cNvPr id="10" name="Picture Placeholder 9"/>
          <p:cNvSpPr>
            <a:spLocks noGrp="1"/>
          </p:cNvSpPr>
          <p:nvPr>
            <p:ph type="pic" sz="quarter" idx="16"/>
          </p:nvPr>
        </p:nvSpPr>
        <p:spPr>
          <a:xfrm>
            <a:off x="4679950" y="1894118"/>
            <a:ext cx="4181022" cy="2917368"/>
          </a:xfrm>
          <a:solidFill>
            <a:schemeClr val="bg1">
              <a:lumMod val="95000"/>
            </a:schemeClr>
          </a:solidFill>
        </p:spPr>
        <p:txBody>
          <a:bodyPr anchor="ctr"/>
          <a:lstStyle>
            <a:lvl1pPr marL="0" indent="0" algn="ctr">
              <a:buNone/>
              <a:defRPr/>
            </a:lvl1pPr>
          </a:lstStyle>
          <a:p>
            <a:endParaRPr lang="en-US"/>
          </a:p>
        </p:txBody>
      </p:sp>
      <p:sp>
        <p:nvSpPr>
          <p:cNvPr id="12" name="Text Placeholder 11"/>
          <p:cNvSpPr>
            <a:spLocks noGrp="1"/>
          </p:cNvSpPr>
          <p:nvPr>
            <p:ph type="body" sz="quarter" idx="17"/>
          </p:nvPr>
        </p:nvSpPr>
        <p:spPr>
          <a:xfrm>
            <a:off x="4679950" y="4876802"/>
            <a:ext cx="4181390" cy="257098"/>
          </a:xfrm>
        </p:spPr>
        <p:txBody>
          <a:bodyPr anchor="ctr">
            <a:noAutofit/>
          </a:bodyPr>
          <a:lstStyle>
            <a:lvl1pPr marL="0" indent="0" algn="ctr">
              <a:buNone/>
              <a:defRPr sz="1200"/>
            </a:lvl1pPr>
          </a:lstStyle>
          <a:p>
            <a:pPr lvl="0"/>
            <a:r>
              <a:rPr lang="en-US" dirty="0" smtClean="0"/>
              <a:t>Click to edit Master text styles</a:t>
            </a:r>
          </a:p>
        </p:txBody>
      </p:sp>
    </p:spTree>
    <p:extLst>
      <p:ext uri="{BB962C8B-B14F-4D97-AF65-F5344CB8AC3E}">
        <p14:creationId xmlns:p14="http://schemas.microsoft.com/office/powerpoint/2010/main" val="193532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Lar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9" name="Picture Placeholder 9"/>
          <p:cNvSpPr>
            <a:spLocks noGrp="1"/>
          </p:cNvSpPr>
          <p:nvPr>
            <p:ph type="pic" sz="quarter" idx="14"/>
          </p:nvPr>
        </p:nvSpPr>
        <p:spPr>
          <a:xfrm>
            <a:off x="287337" y="1088571"/>
            <a:ext cx="8569325" cy="4898572"/>
          </a:xfrm>
          <a:solidFill>
            <a:schemeClr val="bg1">
              <a:lumMod val="95000"/>
            </a:schemeClr>
          </a:solidFill>
        </p:spPr>
        <p:txBody>
          <a:bodyPr anchor="ctr"/>
          <a:lstStyle>
            <a:lvl1pPr marL="0" indent="0" algn="ctr">
              <a:buNone/>
              <a:defRPr/>
            </a:lvl1pPr>
          </a:lstStyle>
          <a:p>
            <a:endParaRPr lang="en-US"/>
          </a:p>
        </p:txBody>
      </p:sp>
    </p:spTree>
    <p:extLst>
      <p:ext uri="{BB962C8B-B14F-4D97-AF65-F5344CB8AC3E}">
        <p14:creationId xmlns:p14="http://schemas.microsoft.com/office/powerpoint/2010/main" val="1243610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Final Slide">
    <p:spTree>
      <p:nvGrpSpPr>
        <p:cNvPr id="1" name=""/>
        <p:cNvGrpSpPr/>
        <p:nvPr/>
      </p:nvGrpSpPr>
      <p:grpSpPr>
        <a:xfrm>
          <a:off x="0" y="0"/>
          <a:ext cx="0" cy="0"/>
          <a:chOff x="0" y="0"/>
          <a:chExt cx="0" cy="0"/>
        </a:xfrm>
      </p:grpSpPr>
      <p:sp>
        <p:nvSpPr>
          <p:cNvPr id="11" name="Rectangle 10"/>
          <p:cNvSpPr/>
          <p:nvPr userDrawn="1"/>
        </p:nvSpPr>
        <p:spPr>
          <a:xfrm>
            <a:off x="0" y="4800601"/>
            <a:ext cx="9144000" cy="2057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1"/>
          <p:cNvSpPr>
            <a:spLocks noGrp="1"/>
          </p:cNvSpPr>
          <p:nvPr>
            <p:ph type="body" sz="quarter" idx="15"/>
          </p:nvPr>
        </p:nvSpPr>
        <p:spPr>
          <a:xfrm>
            <a:off x="1619249" y="2319341"/>
            <a:ext cx="6516689" cy="2206602"/>
          </a:xfrm>
        </p:spPr>
        <p:txBody>
          <a:bodyPr anchor="t">
            <a:noAutofit/>
          </a:bodyPr>
          <a:lstStyle>
            <a:lvl1pPr marL="0" indent="0" algn="l">
              <a:buNone/>
              <a:defRPr sz="2000" b="1"/>
            </a:lvl1pPr>
          </a:lstStyle>
          <a:p>
            <a:pPr lvl="0"/>
            <a:r>
              <a:rPr lang="sv-SE" smtClean="0"/>
              <a:t>Click to edit Master text styles</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30783" y="918027"/>
            <a:ext cx="2765622" cy="963161"/>
          </a:xfrm>
          <a:prstGeom prst="rect">
            <a:avLst/>
          </a:prstGeom>
        </p:spPr>
      </p:pic>
      <p:pic>
        <p:nvPicPr>
          <p:cNvPr id="6" name="Picture 5" descr="Footer_Symbiocar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4000" y="5296558"/>
            <a:ext cx="7776000" cy="1117169"/>
          </a:xfrm>
          <a:prstGeom prst="rect">
            <a:avLst/>
          </a:prstGeom>
        </p:spPr>
      </p:pic>
    </p:spTree>
    <p:extLst>
      <p:ext uri="{BB962C8B-B14F-4D97-AF65-F5344CB8AC3E}">
        <p14:creationId xmlns:p14="http://schemas.microsoft.com/office/powerpoint/2010/main" val="3921340487"/>
      </p:ext>
    </p:extLst>
  </p:cSld>
  <p:clrMapOvr>
    <a:masterClrMapping/>
  </p:clrMapOvr>
  <p:extLst mod="1">
    <p:ext uri="{DCECCB84-F9BA-43D5-87BE-67443E8EF086}">
      <p15:sldGuideLst xmlns=""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008063" y="1883227"/>
            <a:ext cx="3455987" cy="38857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2"/>
          <p:cNvSpPr>
            <a:spLocks noGrp="1"/>
          </p:cNvSpPr>
          <p:nvPr>
            <p:ph idx="13"/>
          </p:nvPr>
        </p:nvSpPr>
        <p:spPr>
          <a:xfrm>
            <a:off x="4679951" y="1883227"/>
            <a:ext cx="3455987" cy="38857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08259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dirty="0"/>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Tree>
    <p:extLst>
      <p:ext uri="{BB962C8B-B14F-4D97-AF65-F5344CB8AC3E}">
        <p14:creationId xmlns:p14="http://schemas.microsoft.com/office/powerpoint/2010/main" val="1661426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dirty="0"/>
          </a:p>
        </p:txBody>
      </p:sp>
      <p:sp>
        <p:nvSpPr>
          <p:cNvPr id="3" name="Content Placeholder 2"/>
          <p:cNvSpPr>
            <a:spLocks noGrp="1"/>
          </p:cNvSpPr>
          <p:nvPr>
            <p:ph idx="1"/>
          </p:nvPr>
        </p:nvSpPr>
        <p:spPr>
          <a:xfrm>
            <a:off x="1008063" y="1883227"/>
            <a:ext cx="3455987" cy="3885748"/>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8" name="Content Placeholder 2"/>
          <p:cNvSpPr>
            <a:spLocks noGrp="1"/>
          </p:cNvSpPr>
          <p:nvPr>
            <p:ph idx="13"/>
          </p:nvPr>
        </p:nvSpPr>
        <p:spPr>
          <a:xfrm>
            <a:off x="4679951" y="1883227"/>
            <a:ext cx="3455987" cy="3885748"/>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Tree>
    <p:extLst>
      <p:ext uri="{BB962C8B-B14F-4D97-AF65-F5344CB8AC3E}">
        <p14:creationId xmlns:p14="http://schemas.microsoft.com/office/powerpoint/2010/main" val="2264043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dirty="0"/>
          </a:p>
        </p:txBody>
      </p:sp>
      <p:sp>
        <p:nvSpPr>
          <p:cNvPr id="3" name="Content Placeholder 2"/>
          <p:cNvSpPr>
            <a:spLocks noGrp="1"/>
          </p:cNvSpPr>
          <p:nvPr>
            <p:ph idx="1"/>
          </p:nvPr>
        </p:nvSpPr>
        <p:spPr>
          <a:xfrm>
            <a:off x="1008063" y="1883227"/>
            <a:ext cx="3455987" cy="3885748"/>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8" name="Content Placeholder 2"/>
          <p:cNvSpPr>
            <a:spLocks noGrp="1"/>
          </p:cNvSpPr>
          <p:nvPr>
            <p:ph idx="13"/>
          </p:nvPr>
        </p:nvSpPr>
        <p:spPr>
          <a:xfrm>
            <a:off x="4679951" y="1883228"/>
            <a:ext cx="3455987" cy="1833640"/>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10" name="Content Placeholder 2"/>
          <p:cNvSpPr>
            <a:spLocks noGrp="1"/>
          </p:cNvSpPr>
          <p:nvPr>
            <p:ph idx="14"/>
          </p:nvPr>
        </p:nvSpPr>
        <p:spPr>
          <a:xfrm>
            <a:off x="4679951" y="3935335"/>
            <a:ext cx="3455987" cy="1833640"/>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Tree>
    <p:extLst>
      <p:ext uri="{BB962C8B-B14F-4D97-AF65-F5344CB8AC3E}">
        <p14:creationId xmlns:p14="http://schemas.microsoft.com/office/powerpoint/2010/main" val="2826871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dirty="0"/>
          </a:p>
        </p:txBody>
      </p:sp>
      <p:sp>
        <p:nvSpPr>
          <p:cNvPr id="8" name="Content Placeholder 2"/>
          <p:cNvSpPr>
            <a:spLocks noGrp="1"/>
          </p:cNvSpPr>
          <p:nvPr>
            <p:ph idx="13"/>
          </p:nvPr>
        </p:nvSpPr>
        <p:spPr>
          <a:xfrm>
            <a:off x="1008063" y="1883228"/>
            <a:ext cx="3455987" cy="1833640"/>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10" name="Content Placeholder 2"/>
          <p:cNvSpPr>
            <a:spLocks noGrp="1"/>
          </p:cNvSpPr>
          <p:nvPr>
            <p:ph idx="14"/>
          </p:nvPr>
        </p:nvSpPr>
        <p:spPr>
          <a:xfrm>
            <a:off x="1008063" y="3935335"/>
            <a:ext cx="3455987" cy="1833640"/>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9" name="Content Placeholder 2"/>
          <p:cNvSpPr>
            <a:spLocks noGrp="1"/>
          </p:cNvSpPr>
          <p:nvPr>
            <p:ph idx="15"/>
          </p:nvPr>
        </p:nvSpPr>
        <p:spPr>
          <a:xfrm>
            <a:off x="4679950" y="1883228"/>
            <a:ext cx="3455987" cy="1833640"/>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11" name="Content Placeholder 2"/>
          <p:cNvSpPr>
            <a:spLocks noGrp="1"/>
          </p:cNvSpPr>
          <p:nvPr>
            <p:ph idx="16"/>
          </p:nvPr>
        </p:nvSpPr>
        <p:spPr>
          <a:xfrm>
            <a:off x="4679950" y="3935335"/>
            <a:ext cx="3455987" cy="1833640"/>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Tree>
    <p:extLst>
      <p:ext uri="{BB962C8B-B14F-4D97-AF65-F5344CB8AC3E}">
        <p14:creationId xmlns:p14="http://schemas.microsoft.com/office/powerpoint/2010/main" val="2717953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dirty="0"/>
          </a:p>
        </p:txBody>
      </p:sp>
    </p:spTree>
    <p:extLst>
      <p:ext uri="{BB962C8B-B14F-4D97-AF65-F5344CB8AC3E}">
        <p14:creationId xmlns:p14="http://schemas.microsoft.com/office/powerpoint/2010/main" val="2755456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ackdrop">
    <p:spTree>
      <p:nvGrpSpPr>
        <p:cNvPr id="1" name=""/>
        <p:cNvGrpSpPr/>
        <p:nvPr/>
      </p:nvGrpSpPr>
      <p:grpSpPr>
        <a:xfrm>
          <a:off x="0" y="0"/>
          <a:ext cx="0" cy="0"/>
          <a:chOff x="0" y="0"/>
          <a:chExt cx="0" cy="0"/>
        </a:xfrm>
      </p:grpSpPr>
      <p:sp>
        <p:nvSpPr>
          <p:cNvPr id="8" name="Rectangle 7"/>
          <p:cNvSpPr/>
          <p:nvPr userDrawn="1"/>
        </p:nvSpPr>
        <p:spPr>
          <a:xfrm>
            <a:off x="9225116" y="4992328"/>
            <a:ext cx="2020529" cy="18656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smtClean="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22026" y="5123820"/>
            <a:ext cx="1785968" cy="1339632"/>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ctrTitle"/>
          </p:nvPr>
        </p:nvSpPr>
        <p:spPr>
          <a:xfrm>
            <a:off x="522741" y="468087"/>
            <a:ext cx="8118022" cy="2122714"/>
          </a:xfrm>
        </p:spPr>
        <p:txBody>
          <a:bodyPr anchor="t">
            <a:noAutofit/>
          </a:bodyPr>
          <a:lstStyle>
            <a:lvl1pPr algn="l">
              <a:defRPr sz="4800"/>
            </a:lvl1pPr>
          </a:lstStyle>
          <a:p>
            <a:r>
              <a:rPr lang="sv-SE" smtClean="0"/>
              <a:t>Click to edit Master title style</a:t>
            </a:r>
            <a:endParaRPr lang="en-US" dirty="0"/>
          </a:p>
        </p:txBody>
      </p:sp>
      <p:sp>
        <p:nvSpPr>
          <p:cNvPr id="13" name="Text Placeholder 11"/>
          <p:cNvSpPr>
            <a:spLocks noGrp="1"/>
          </p:cNvSpPr>
          <p:nvPr>
            <p:ph type="body" sz="quarter" idx="15"/>
          </p:nvPr>
        </p:nvSpPr>
        <p:spPr>
          <a:xfrm>
            <a:off x="522741" y="2662351"/>
            <a:ext cx="8118000" cy="1049677"/>
          </a:xfrm>
        </p:spPr>
        <p:txBody>
          <a:bodyPr anchor="t">
            <a:noAutofit/>
          </a:bodyPr>
          <a:lstStyle>
            <a:lvl1pPr marL="0" indent="0" algn="l">
              <a:buNone/>
              <a:defRPr sz="2000" b="0"/>
            </a:lvl1pPr>
          </a:lstStyle>
          <a:p>
            <a:pPr lvl="0"/>
            <a:r>
              <a:rPr lang="sv-SE" smtClean="0"/>
              <a:t>Click to edit Master text styles</a:t>
            </a:r>
          </a:p>
        </p:txBody>
      </p:sp>
      <p:sp>
        <p:nvSpPr>
          <p:cNvPr id="14" name="Text Placeholder 11"/>
          <p:cNvSpPr>
            <a:spLocks noGrp="1"/>
          </p:cNvSpPr>
          <p:nvPr>
            <p:ph type="body" sz="quarter" idx="16" hasCustomPrompt="1"/>
          </p:nvPr>
        </p:nvSpPr>
        <p:spPr>
          <a:xfrm>
            <a:off x="522741" y="3858939"/>
            <a:ext cx="8118000" cy="288518"/>
          </a:xfrm>
        </p:spPr>
        <p:txBody>
          <a:bodyPr anchor="t">
            <a:noAutofit/>
          </a:bodyPr>
          <a:lstStyle>
            <a:lvl1pPr marL="0" indent="0" algn="l">
              <a:buNone/>
              <a:defRPr sz="1050" b="1" cap="all" baseline="0"/>
            </a:lvl1pPr>
          </a:lstStyle>
          <a:p>
            <a:pPr lvl="0"/>
            <a:r>
              <a:rPr lang="en-US" dirty="0" smtClean="0"/>
              <a:t>Location and date</a:t>
            </a:r>
          </a:p>
        </p:txBody>
      </p:sp>
      <p:sp>
        <p:nvSpPr>
          <p:cNvPr id="15" name="Text Placeholder 11"/>
          <p:cNvSpPr>
            <a:spLocks noGrp="1"/>
          </p:cNvSpPr>
          <p:nvPr>
            <p:ph type="body" sz="quarter" idx="17"/>
          </p:nvPr>
        </p:nvSpPr>
        <p:spPr>
          <a:xfrm>
            <a:off x="522741" y="4264455"/>
            <a:ext cx="8118000" cy="1243715"/>
          </a:xfrm>
        </p:spPr>
        <p:txBody>
          <a:bodyPr anchor="t">
            <a:noAutofit/>
          </a:bodyPr>
          <a:lstStyle>
            <a:lvl1pPr marL="0" indent="0" algn="l">
              <a:buNone/>
              <a:defRPr sz="1050" b="0" cap="none" baseline="0"/>
            </a:lvl1pPr>
          </a:lstStyle>
          <a:p>
            <a:pPr lvl="0"/>
            <a:r>
              <a:rPr lang="sv-SE" smtClean="0"/>
              <a:t>Click to edit Master text styles</a:t>
            </a:r>
          </a:p>
        </p:txBody>
      </p:sp>
      <p:sp>
        <p:nvSpPr>
          <p:cNvPr id="17" name="Rectangle 16"/>
          <p:cNvSpPr/>
          <p:nvPr userDrawn="1"/>
        </p:nvSpPr>
        <p:spPr>
          <a:xfrm>
            <a:off x="0" y="6226629"/>
            <a:ext cx="9144000" cy="6313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973" y="6356351"/>
            <a:ext cx="1047275" cy="365125"/>
          </a:xfrm>
          <a:prstGeom prst="rect">
            <a:avLst/>
          </a:prstGeom>
        </p:spPr>
      </p:pic>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717969" y="6410781"/>
            <a:ext cx="849088" cy="243107"/>
          </a:xfrm>
          <a:prstGeom prst="rect">
            <a:avLst/>
          </a:prstGeom>
        </p:spPr>
      </p:pic>
      <p:sp>
        <p:nvSpPr>
          <p:cNvPr id="16" name="TextBox 15"/>
          <p:cNvSpPr txBox="1"/>
          <p:nvPr userDrawn="1"/>
        </p:nvSpPr>
        <p:spPr>
          <a:xfrm>
            <a:off x="9284108" y="6457037"/>
            <a:ext cx="1187586" cy="400110"/>
          </a:xfrm>
          <a:prstGeom prst="rect">
            <a:avLst/>
          </a:prstGeom>
          <a:noFill/>
        </p:spPr>
        <p:txBody>
          <a:bodyPr wrap="square" rtlCol="0">
            <a:spAutoFit/>
          </a:bodyPr>
          <a:lstStyle/>
          <a:p>
            <a:r>
              <a:rPr lang="en-US" sz="1000" b="1" dirty="0" smtClean="0">
                <a:solidFill>
                  <a:schemeClr val="bg1"/>
                </a:solidFill>
              </a:rPr>
              <a:t>TIP! </a:t>
            </a:r>
            <a:r>
              <a:rPr lang="en-US" sz="1000" dirty="0" smtClean="0">
                <a:solidFill>
                  <a:schemeClr val="bg1"/>
                </a:solidFill>
              </a:rPr>
              <a:t>Add other logos here</a:t>
            </a:r>
          </a:p>
        </p:txBody>
      </p:sp>
      <p:sp>
        <p:nvSpPr>
          <p:cNvPr id="9" name="Bent Arrow 8"/>
          <p:cNvSpPr/>
          <p:nvPr userDrawn="1"/>
        </p:nvSpPr>
        <p:spPr>
          <a:xfrm rot="5400000" flipH="1">
            <a:off x="10349046" y="6366025"/>
            <a:ext cx="290352" cy="514702"/>
          </a:xfrm>
          <a:prstGeom prst="bentArrow">
            <a:avLst>
              <a:gd name="adj1" fmla="val 9789"/>
              <a:gd name="adj2" fmla="val 25000"/>
              <a:gd name="adj3" fmla="val 25000"/>
              <a:gd name="adj4" fmla="val 437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err="1" smtClean="0">
              <a:solidFill>
                <a:schemeClr val="tx1"/>
              </a:solidFill>
            </a:endParaRPr>
          </a:p>
        </p:txBody>
      </p:sp>
    </p:spTree>
    <p:extLst>
      <p:ext uri="{BB962C8B-B14F-4D97-AF65-F5344CB8AC3E}">
        <p14:creationId xmlns:p14="http://schemas.microsoft.com/office/powerpoint/2010/main" val="949399794"/>
      </p:ext>
    </p:extLst>
  </p:cSld>
  <p:clrMapOvr>
    <a:masterClrMapping/>
  </p:clrMapOvr>
  <p:extLst mod="1">
    <p:ext uri="{DCECCB84-F9BA-43D5-87BE-67443E8EF086}">
      <p15:sldGuideLst xmlns=""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1" name="Rectangle 10"/>
          <p:cNvSpPr/>
          <p:nvPr userDrawn="1"/>
        </p:nvSpPr>
        <p:spPr>
          <a:xfrm>
            <a:off x="0" y="4800601"/>
            <a:ext cx="9144000" cy="2057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1"/>
          <p:cNvSpPr>
            <a:spLocks noGrp="1"/>
          </p:cNvSpPr>
          <p:nvPr>
            <p:ph type="body" sz="quarter" idx="15"/>
          </p:nvPr>
        </p:nvSpPr>
        <p:spPr>
          <a:xfrm>
            <a:off x="1619249" y="2319341"/>
            <a:ext cx="6516689" cy="2206602"/>
          </a:xfrm>
        </p:spPr>
        <p:txBody>
          <a:bodyPr anchor="t">
            <a:noAutofit/>
          </a:bodyPr>
          <a:lstStyle>
            <a:lvl1pPr marL="0" indent="0" algn="l">
              <a:buNone/>
              <a:defRPr sz="2000" b="1"/>
            </a:lvl1pPr>
          </a:lstStyle>
          <a:p>
            <a:pPr lvl="0"/>
            <a:r>
              <a:rPr lang="sv-SE" smtClean="0"/>
              <a:t>Click to edit Master text styles</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30783" y="918027"/>
            <a:ext cx="2765622" cy="963161"/>
          </a:xfrm>
          <a:prstGeom prst="rect">
            <a:avLst/>
          </a:prstGeom>
        </p:spPr>
      </p:pic>
      <p:pic>
        <p:nvPicPr>
          <p:cNvPr id="7" name="Picture 6" descr="Footer_Symbiocar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4000" y="5296558"/>
            <a:ext cx="7776000" cy="1117169"/>
          </a:xfrm>
          <a:prstGeom prst="rect">
            <a:avLst/>
          </a:prstGeom>
        </p:spPr>
      </p:pic>
    </p:spTree>
    <p:extLst>
      <p:ext uri="{BB962C8B-B14F-4D97-AF65-F5344CB8AC3E}">
        <p14:creationId xmlns:p14="http://schemas.microsoft.com/office/powerpoint/2010/main" val="1368698140"/>
      </p:ext>
    </p:extLst>
  </p:cSld>
  <p:clrMapOvr>
    <a:masterClrMapping/>
  </p:clrMapOvr>
  <p:extLst mod="1">
    <p:ext uri="{DCECCB84-F9BA-43D5-87BE-67443E8EF086}">
      <p15:sldGuideLst xmlns=""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8" name="Content Placeholder 2"/>
          <p:cNvSpPr>
            <a:spLocks noGrp="1"/>
          </p:cNvSpPr>
          <p:nvPr>
            <p:ph idx="13"/>
          </p:nvPr>
        </p:nvSpPr>
        <p:spPr>
          <a:xfrm>
            <a:off x="4679951" y="1883227"/>
            <a:ext cx="3455987" cy="38857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Picture Placeholder 9"/>
          <p:cNvSpPr>
            <a:spLocks noGrp="1"/>
          </p:cNvSpPr>
          <p:nvPr>
            <p:ph type="pic" sz="quarter" idx="14"/>
          </p:nvPr>
        </p:nvSpPr>
        <p:spPr>
          <a:xfrm>
            <a:off x="1008063" y="1881188"/>
            <a:ext cx="3455987" cy="2555875"/>
          </a:xfrm>
          <a:solidFill>
            <a:schemeClr val="bg1">
              <a:lumMod val="95000"/>
            </a:schemeClr>
          </a:solidFill>
        </p:spPr>
        <p:txBody>
          <a:bodyPr anchor="ctr"/>
          <a:lstStyle>
            <a:lvl1pPr marL="0" indent="0" algn="ctr">
              <a:buNone/>
              <a:defRPr/>
            </a:lvl1pPr>
          </a:lstStyle>
          <a:p>
            <a:endParaRPr lang="en-US" dirty="0"/>
          </a:p>
        </p:txBody>
      </p:sp>
      <p:sp>
        <p:nvSpPr>
          <p:cNvPr id="12" name="Text Placeholder 11"/>
          <p:cNvSpPr>
            <a:spLocks noGrp="1"/>
          </p:cNvSpPr>
          <p:nvPr>
            <p:ph type="body" sz="quarter" idx="15"/>
          </p:nvPr>
        </p:nvSpPr>
        <p:spPr>
          <a:xfrm>
            <a:off x="1008063" y="4484913"/>
            <a:ext cx="3455987" cy="257098"/>
          </a:xfrm>
        </p:spPr>
        <p:txBody>
          <a:bodyPr anchor="ctr">
            <a:noAutofit/>
          </a:bodyPr>
          <a:lstStyle>
            <a:lvl1pPr marL="0" indent="0" algn="ctr">
              <a:buNone/>
              <a:defRPr sz="1200"/>
            </a:lvl1pPr>
          </a:lstStyle>
          <a:p>
            <a:pPr lvl="0"/>
            <a:r>
              <a:rPr lang="en-US" dirty="0" smtClean="0"/>
              <a:t>Click to edit Master text styles</a:t>
            </a:r>
          </a:p>
        </p:txBody>
      </p:sp>
    </p:spTree>
    <p:extLst>
      <p:ext uri="{BB962C8B-B14F-4D97-AF65-F5344CB8AC3E}">
        <p14:creationId xmlns:p14="http://schemas.microsoft.com/office/powerpoint/2010/main" val="2242284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2.png"/><Relationship Id="rId5" Type="http://schemas.openxmlformats.org/officeDocument/2006/relationships/slideLayout" Target="../slideLayouts/slideLayout13.xml"/><Relationship Id="rId10" Type="http://schemas.openxmlformats.org/officeDocument/2006/relationships/image" Target="../media/image1.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p:cNvSpPr/>
          <p:nvPr/>
        </p:nvSpPr>
        <p:spPr>
          <a:xfrm>
            <a:off x="0" y="6226629"/>
            <a:ext cx="9144000" cy="6313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87337" y="89210"/>
            <a:ext cx="8569325" cy="810323"/>
          </a:xfrm>
          <a:prstGeom prst="rect">
            <a:avLst/>
          </a:prstGeom>
        </p:spPr>
        <p:txBody>
          <a:bodyPr vert="horz" lIns="0" tIns="0" rIns="0" bIns="0" rtlCol="0" anchor="ctr">
            <a:noAutofit/>
          </a:bodyPr>
          <a:lstStyle/>
          <a:p>
            <a:r>
              <a:rPr lang="sv-SE" smtClean="0"/>
              <a:t>Click to edit Master title style</a:t>
            </a:r>
            <a:endParaRPr lang="en-US" dirty="0"/>
          </a:p>
        </p:txBody>
      </p:sp>
      <p:sp>
        <p:nvSpPr>
          <p:cNvPr id="3" name="Text Placeholder 2"/>
          <p:cNvSpPr>
            <a:spLocks noGrp="1"/>
          </p:cNvSpPr>
          <p:nvPr>
            <p:ph type="body" idx="1"/>
          </p:nvPr>
        </p:nvSpPr>
        <p:spPr>
          <a:xfrm>
            <a:off x="1619249" y="1883227"/>
            <a:ext cx="5905501" cy="3885748"/>
          </a:xfrm>
          <a:prstGeom prst="rect">
            <a:avLst/>
          </a:prstGeom>
        </p:spPr>
        <p:txBody>
          <a:bodyPr vert="horz" lIns="0" tIns="0" rIns="0" bIns="0" rtlCol="0">
            <a:no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0" name="Straight Connector 9"/>
          <p:cNvCxnSpPr/>
          <p:nvPr/>
        </p:nvCxnSpPr>
        <p:spPr>
          <a:xfrm>
            <a:off x="287338" y="988743"/>
            <a:ext cx="8569324"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0973" y="6356351"/>
            <a:ext cx="1047275" cy="365125"/>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17969" y="6410781"/>
            <a:ext cx="849088" cy="243107"/>
          </a:xfrm>
          <a:prstGeom prst="rect">
            <a:avLst/>
          </a:prstGeom>
        </p:spPr>
      </p:pic>
    </p:spTree>
    <p:extLst>
      <p:ext uri="{BB962C8B-B14F-4D97-AF65-F5344CB8AC3E}">
        <p14:creationId xmlns:p14="http://schemas.microsoft.com/office/powerpoint/2010/main" val="2208888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8" r:id="rId4"/>
    <p:sldLayoutId id="2147483691" r:id="rId5"/>
    <p:sldLayoutId id="2147483675" r:id="rId6"/>
    <p:sldLayoutId id="2147483676" r:id="rId7"/>
    <p:sldLayoutId id="2147483692" r:id="rId8"/>
  </p:sldLayoutIdLst>
  <p:txStyles>
    <p:titleStyle>
      <a:lvl1pPr algn="ctr" defTabSz="914400" rtl="0" eaLnBrk="1" latinLnBrk="0" hangingPunct="1">
        <a:lnSpc>
          <a:spcPct val="90000"/>
        </a:lnSpc>
        <a:spcBef>
          <a:spcPct val="0"/>
        </a:spcBef>
        <a:buNone/>
        <a:defRPr sz="2500" b="1" kern="1200">
          <a:solidFill>
            <a:schemeClr val="accent1"/>
          </a:solidFill>
          <a:latin typeface="+mj-lt"/>
          <a:ea typeface="+mj-ea"/>
          <a:cs typeface="+mj-cs"/>
        </a:defRPr>
      </a:lvl1pPr>
    </p:titleStyle>
    <p:bodyStyle>
      <a:lvl1pPr marL="177800" indent="-177800" algn="l" defTabSz="914400" rtl="0" eaLnBrk="1" latinLnBrk="0" hangingPunct="1">
        <a:lnSpc>
          <a:spcPct val="100000"/>
        </a:lnSpc>
        <a:spcBef>
          <a:spcPts val="2000"/>
        </a:spcBef>
        <a:buFont typeface="Arial" panose="020B0604020202020204" pitchFamily="34" charset="0"/>
        <a:buChar char="•"/>
        <a:defRPr sz="1800" kern="1200">
          <a:solidFill>
            <a:schemeClr val="accent1"/>
          </a:solidFill>
          <a:latin typeface="+mn-lt"/>
          <a:ea typeface="+mn-ea"/>
          <a:cs typeface="+mn-cs"/>
        </a:defRPr>
      </a:lvl1pPr>
      <a:lvl2pPr marL="449263" indent="-271463" algn="l" defTabSz="914400" rtl="0" eaLnBrk="1" latinLnBrk="0" hangingPunct="1">
        <a:lnSpc>
          <a:spcPct val="90000"/>
        </a:lnSpc>
        <a:spcBef>
          <a:spcPts val="500"/>
        </a:spcBef>
        <a:buFont typeface="Arial" panose="020B0604020202020204" pitchFamily="34" charset="0"/>
        <a:buChar char="‒"/>
        <a:defRPr sz="1600" kern="1200">
          <a:solidFill>
            <a:schemeClr val="accent1"/>
          </a:solidFill>
          <a:latin typeface="+mn-lt"/>
          <a:ea typeface="+mn-ea"/>
          <a:cs typeface="+mn-cs"/>
        </a:defRPr>
      </a:lvl2pPr>
      <a:lvl3pPr marL="719138" indent="-269875" algn="l" defTabSz="914400" rtl="0" eaLnBrk="1" latinLnBrk="0" hangingPunct="1">
        <a:lnSpc>
          <a:spcPct val="90000"/>
        </a:lnSpc>
        <a:spcBef>
          <a:spcPts val="500"/>
        </a:spcBef>
        <a:buFont typeface="Arial" panose="020B0604020202020204" pitchFamily="34" charset="0"/>
        <a:buChar char="‒"/>
        <a:defRPr sz="1400" kern="1200">
          <a:solidFill>
            <a:schemeClr val="accent1"/>
          </a:solidFill>
          <a:latin typeface="+mn-lt"/>
          <a:ea typeface="+mn-ea"/>
          <a:cs typeface="+mn-cs"/>
        </a:defRPr>
      </a:lvl3pPr>
      <a:lvl4pPr marL="1074738" indent="-355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mn-lt"/>
          <a:ea typeface="+mn-ea"/>
          <a:cs typeface="+mn-cs"/>
        </a:defRPr>
      </a:lvl4pPr>
      <a:lvl5pPr marL="1346200" indent="-271463"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181" userDrawn="1">
          <p15:clr>
            <a:srgbClr val="F26B43"/>
          </p15:clr>
        </p15:guide>
        <p15:guide id="2" pos="5579" userDrawn="1">
          <p15:clr>
            <a:srgbClr val="F26B43"/>
          </p15:clr>
        </p15:guide>
        <p15:guide id="3" orient="horz" pos="572" userDrawn="1">
          <p15:clr>
            <a:srgbClr val="F26B43"/>
          </p15:clr>
        </p15:guide>
        <p15:guide id="4" orient="horz" pos="51" userDrawn="1">
          <p15:clr>
            <a:srgbClr val="F26B43"/>
          </p15:clr>
        </p15:guide>
        <p15:guide id="5" pos="1020" userDrawn="1">
          <p15:clr>
            <a:srgbClr val="F26B43"/>
          </p15:clr>
        </p15:guide>
        <p15:guide id="6" pos="2948" userDrawn="1">
          <p15:clr>
            <a:srgbClr val="F26B43"/>
          </p15:clr>
        </p15:guide>
        <p15:guide id="7" orient="horz" pos="1185" userDrawn="1">
          <p15:clr>
            <a:srgbClr val="F26B43"/>
          </p15:clr>
        </p15:guide>
        <p15:guide id="8" orient="horz" pos="3634" userDrawn="1">
          <p15:clr>
            <a:srgbClr val="F26B43"/>
          </p15:clr>
        </p15:guide>
        <p15:guide id="9" pos="5125" userDrawn="1">
          <p15:clr>
            <a:srgbClr val="F26B43"/>
          </p15:clr>
        </p15:guide>
        <p15:guide id="10" pos="635" userDrawn="1">
          <p15:clr>
            <a:srgbClr val="F26B43"/>
          </p15:clr>
        </p15:guide>
        <p15:guide id="11" pos="28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ectangle 14"/>
          <p:cNvSpPr/>
          <p:nvPr/>
        </p:nvSpPr>
        <p:spPr>
          <a:xfrm>
            <a:off x="0" y="6226629"/>
            <a:ext cx="9144000" cy="6313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87337" y="89210"/>
            <a:ext cx="8569325" cy="810323"/>
          </a:xfrm>
          <a:prstGeom prst="rect">
            <a:avLst/>
          </a:prstGeom>
        </p:spPr>
        <p:txBody>
          <a:bodyPr vert="horz" lIns="0" tIns="0" rIns="0" bIns="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619249" y="1883227"/>
            <a:ext cx="5905501" cy="3885748"/>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0" name="Straight Connector 9"/>
          <p:cNvCxnSpPr/>
          <p:nvPr/>
        </p:nvCxnSpPr>
        <p:spPr>
          <a:xfrm>
            <a:off x="287338" y="988743"/>
            <a:ext cx="8569324"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0973" y="6356351"/>
            <a:ext cx="1047275" cy="365125"/>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17969" y="6410781"/>
            <a:ext cx="849088" cy="243107"/>
          </a:xfrm>
          <a:prstGeom prst="rect">
            <a:avLst/>
          </a:prstGeom>
        </p:spPr>
      </p:pic>
    </p:spTree>
    <p:extLst>
      <p:ext uri="{BB962C8B-B14F-4D97-AF65-F5344CB8AC3E}">
        <p14:creationId xmlns:p14="http://schemas.microsoft.com/office/powerpoint/2010/main" val="20932928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5" r:id="rId7"/>
    <p:sldLayoutId id="2147483696" r:id="rId8"/>
  </p:sldLayoutIdLst>
  <p:txStyles>
    <p:titleStyle>
      <a:lvl1pPr algn="ctr" defTabSz="914400" rtl="0" eaLnBrk="1" latinLnBrk="0" hangingPunct="1">
        <a:lnSpc>
          <a:spcPct val="90000"/>
        </a:lnSpc>
        <a:spcBef>
          <a:spcPct val="0"/>
        </a:spcBef>
        <a:buNone/>
        <a:defRPr sz="2500" b="1" kern="1200">
          <a:solidFill>
            <a:schemeClr val="accent1"/>
          </a:solidFill>
          <a:latin typeface="+mj-lt"/>
          <a:ea typeface="+mj-ea"/>
          <a:cs typeface="+mj-cs"/>
        </a:defRPr>
      </a:lvl1pPr>
    </p:titleStyle>
    <p:bodyStyle>
      <a:lvl1pPr marL="177800" indent="-177800" algn="l" defTabSz="914400" rtl="0" eaLnBrk="1" latinLnBrk="0" hangingPunct="1">
        <a:lnSpc>
          <a:spcPct val="100000"/>
        </a:lnSpc>
        <a:spcBef>
          <a:spcPts val="2000"/>
        </a:spcBef>
        <a:buFont typeface="Arial" panose="020B0604020202020204" pitchFamily="34" charset="0"/>
        <a:buChar char="•"/>
        <a:defRPr sz="1800" kern="1200">
          <a:solidFill>
            <a:schemeClr val="accent1"/>
          </a:solidFill>
          <a:latin typeface="+mn-lt"/>
          <a:ea typeface="+mn-ea"/>
          <a:cs typeface="+mn-cs"/>
        </a:defRPr>
      </a:lvl1pPr>
      <a:lvl2pPr marL="449263" indent="-271463" algn="l" defTabSz="914400" rtl="0" eaLnBrk="1" latinLnBrk="0" hangingPunct="1">
        <a:lnSpc>
          <a:spcPct val="90000"/>
        </a:lnSpc>
        <a:spcBef>
          <a:spcPts val="500"/>
        </a:spcBef>
        <a:buFont typeface="Arial" panose="020B0604020202020204" pitchFamily="34" charset="0"/>
        <a:buChar char="‒"/>
        <a:defRPr sz="1600" kern="1200">
          <a:solidFill>
            <a:schemeClr val="accent1"/>
          </a:solidFill>
          <a:latin typeface="+mn-lt"/>
          <a:ea typeface="+mn-ea"/>
          <a:cs typeface="+mn-cs"/>
        </a:defRPr>
      </a:lvl2pPr>
      <a:lvl3pPr marL="719138" indent="-269875" algn="l" defTabSz="914400" rtl="0" eaLnBrk="1" latinLnBrk="0" hangingPunct="1">
        <a:lnSpc>
          <a:spcPct val="90000"/>
        </a:lnSpc>
        <a:spcBef>
          <a:spcPts val="500"/>
        </a:spcBef>
        <a:buFont typeface="Arial" panose="020B0604020202020204" pitchFamily="34" charset="0"/>
        <a:buChar char="‒"/>
        <a:defRPr sz="1400" kern="1200">
          <a:solidFill>
            <a:schemeClr val="accent1"/>
          </a:solidFill>
          <a:latin typeface="+mn-lt"/>
          <a:ea typeface="+mn-ea"/>
          <a:cs typeface="+mn-cs"/>
        </a:defRPr>
      </a:lvl3pPr>
      <a:lvl4pPr marL="1074738" indent="-355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mn-lt"/>
          <a:ea typeface="+mn-ea"/>
          <a:cs typeface="+mn-cs"/>
        </a:defRPr>
      </a:lvl4pPr>
      <a:lvl5pPr marL="1346200" indent="-271463"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181">
          <p15:clr>
            <a:srgbClr val="F26B43"/>
          </p15:clr>
        </p15:guide>
        <p15:guide id="2" pos="5579">
          <p15:clr>
            <a:srgbClr val="F26B43"/>
          </p15:clr>
        </p15:guide>
        <p15:guide id="3" orient="horz" pos="572">
          <p15:clr>
            <a:srgbClr val="F26B43"/>
          </p15:clr>
        </p15:guide>
        <p15:guide id="4" orient="horz" pos="51">
          <p15:clr>
            <a:srgbClr val="F26B43"/>
          </p15:clr>
        </p15:guide>
        <p15:guide id="5" pos="1020">
          <p15:clr>
            <a:srgbClr val="F26B43"/>
          </p15:clr>
        </p15:guide>
        <p15:guide id="6" pos="2948">
          <p15:clr>
            <a:srgbClr val="F26B43"/>
          </p15:clr>
        </p15:guide>
        <p15:guide id="7" orient="horz" pos="1185">
          <p15:clr>
            <a:srgbClr val="F26B43"/>
          </p15:clr>
        </p15:guide>
        <p15:guide id="8" orient="horz" pos="3634">
          <p15:clr>
            <a:srgbClr val="F26B43"/>
          </p15:clr>
        </p15:guide>
        <p15:guide id="9" pos="5125">
          <p15:clr>
            <a:srgbClr val="F26B43"/>
          </p15:clr>
        </p15:guide>
        <p15:guide id="10" pos="635">
          <p15:clr>
            <a:srgbClr val="F26B43"/>
          </p15:clr>
        </p15:guide>
        <p15:guide id="11" pos="281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png"/>
          <p:cNvPicPr>
            <a:picLocks noChangeAspect="1"/>
          </p:cNvPicPr>
          <p:nvPr/>
        </p:nvPicPr>
        <p:blipFill rotWithShape="1">
          <a:blip r:embed="rId3">
            <a:extLst>
              <a:ext uri="{28A0092B-C50C-407E-A947-70E740481C1C}">
                <a14:useLocalDpi xmlns:a14="http://schemas.microsoft.com/office/drawing/2010/main" val="0"/>
              </a:ext>
            </a:extLst>
          </a:blip>
          <a:srcRect r="-108" b="6911"/>
          <a:stretch/>
        </p:blipFill>
        <p:spPr>
          <a:xfrm>
            <a:off x="561578" y="2283392"/>
            <a:ext cx="8026244" cy="3678207"/>
          </a:xfrm>
          <a:prstGeom prst="rect">
            <a:avLst/>
          </a:prstGeom>
        </p:spPr>
      </p:pic>
      <p:sp>
        <p:nvSpPr>
          <p:cNvPr id="5" name="Title 1"/>
          <p:cNvSpPr txBox="1">
            <a:spLocks/>
          </p:cNvSpPr>
          <p:nvPr/>
        </p:nvSpPr>
        <p:spPr>
          <a:xfrm>
            <a:off x="4129541" y="1106715"/>
            <a:ext cx="4493759" cy="91258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800" b="1" kern="1200">
                <a:solidFill>
                  <a:schemeClr val="accent1"/>
                </a:solidFill>
                <a:latin typeface="+mj-lt"/>
                <a:ea typeface="+mj-ea"/>
                <a:cs typeface="+mj-cs"/>
              </a:defRPr>
            </a:lvl1pPr>
          </a:lstStyle>
          <a:p>
            <a:r>
              <a:rPr lang="en-US" sz="3600" dirty="0"/>
              <a:t>Fighting antibiotic resistance 24/7</a:t>
            </a:r>
          </a:p>
        </p:txBody>
      </p:sp>
    </p:spTree>
    <p:extLst>
      <p:ext uri="{BB962C8B-B14F-4D97-AF65-F5344CB8AC3E}">
        <p14:creationId xmlns:p14="http://schemas.microsoft.com/office/powerpoint/2010/main" val="29400694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comprehensive strategy</a:t>
            </a:r>
            <a:endParaRPr lang="en-US" dirty="0"/>
          </a:p>
        </p:txBody>
      </p:sp>
      <p:grpSp>
        <p:nvGrpSpPr>
          <p:cNvPr id="16" name="Group 15"/>
          <p:cNvGrpSpPr/>
          <p:nvPr/>
        </p:nvGrpSpPr>
        <p:grpSpPr>
          <a:xfrm>
            <a:off x="2368434" y="1423133"/>
            <a:ext cx="4407132" cy="4244671"/>
            <a:chOff x="2453099" y="1575530"/>
            <a:chExt cx="4407132" cy="4244671"/>
          </a:xfrm>
        </p:grpSpPr>
        <p:grpSp>
          <p:nvGrpSpPr>
            <p:cNvPr id="17" name="Group 16"/>
            <p:cNvGrpSpPr/>
            <p:nvPr/>
          </p:nvGrpSpPr>
          <p:grpSpPr>
            <a:xfrm>
              <a:off x="3411464" y="1575530"/>
              <a:ext cx="2490402" cy="2490401"/>
              <a:chOff x="3326799" y="1406200"/>
              <a:chExt cx="2490402" cy="2490401"/>
            </a:xfrm>
          </p:grpSpPr>
          <p:sp>
            <p:nvSpPr>
              <p:cNvPr id="25" name="Oval 24"/>
              <p:cNvSpPr/>
              <p:nvPr/>
            </p:nvSpPr>
            <p:spPr>
              <a:xfrm>
                <a:off x="3326799" y="1406200"/>
                <a:ext cx="2490402" cy="2490401"/>
              </a:xfrm>
              <a:prstGeom prst="ellipse">
                <a:avLst/>
              </a:prstGeom>
              <a:noFill/>
              <a:ln w="28575" cap="flat" cmpd="sng">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6" name="Shape 257"/>
              <p:cNvSpPr/>
              <p:nvPr/>
            </p:nvSpPr>
            <p:spPr>
              <a:xfrm>
                <a:off x="3582814" y="2373942"/>
                <a:ext cx="1978373" cy="554916"/>
              </a:xfrm>
              <a:prstGeom prst="rect">
                <a:avLst/>
              </a:prstGeom>
              <a:noFill/>
              <a:ln w="12700">
                <a:noFill/>
                <a:miter lim="400000"/>
              </a:ln>
              <a:extLst>
                <a:ext uri="{C572A759-6A51-4108-AA02-DFA0A04FC94B}">
                  <ma14:wrappingTextBoxFlag xmlns="" xmlns:ma14="http://schemas.microsoft.com/office/mac/drawingml/2011/main" val="1"/>
                </a:ext>
              </a:extLst>
            </p:spPr>
            <p:txBody>
              <a:bodyPr lIns="0" tIns="0" rIns="0" bIns="0"/>
              <a:lstStyle>
                <a:lvl1pPr defTabSz="457200">
                  <a:lnSpc>
                    <a:spcPts val="3400"/>
                  </a:lnSpc>
                  <a:defRPr sz="3400">
                    <a:solidFill>
                      <a:srgbClr val="005293"/>
                    </a:solidFill>
                    <a:latin typeface="Arial"/>
                    <a:ea typeface="Arial"/>
                    <a:cs typeface="Arial"/>
                    <a:sym typeface="Arial"/>
                  </a:defRPr>
                </a:lvl1pPr>
              </a:lstStyle>
              <a:p>
                <a:pPr algn="ctr"/>
                <a:r>
                  <a:rPr lang="en-US" sz="1800" dirty="0">
                    <a:solidFill>
                      <a:schemeClr val="accent1"/>
                    </a:solidFill>
                  </a:rPr>
                  <a:t>Resources</a:t>
                </a:r>
                <a:endParaRPr sz="1800" dirty="0">
                  <a:solidFill>
                    <a:schemeClr val="accent1"/>
                  </a:solidFill>
                </a:endParaRPr>
              </a:p>
            </p:txBody>
          </p:sp>
        </p:grpSp>
        <p:grpSp>
          <p:nvGrpSpPr>
            <p:cNvPr id="18" name="Group 17"/>
            <p:cNvGrpSpPr/>
            <p:nvPr/>
          </p:nvGrpSpPr>
          <p:grpSpPr>
            <a:xfrm>
              <a:off x="2453099" y="3326680"/>
              <a:ext cx="4407132" cy="2493521"/>
              <a:chOff x="2453099" y="3326680"/>
              <a:chExt cx="4407132" cy="2493521"/>
            </a:xfrm>
          </p:grpSpPr>
          <p:grpSp>
            <p:nvGrpSpPr>
              <p:cNvPr id="19" name="Group 18"/>
              <p:cNvGrpSpPr/>
              <p:nvPr/>
            </p:nvGrpSpPr>
            <p:grpSpPr>
              <a:xfrm>
                <a:off x="4369829" y="3329800"/>
                <a:ext cx="2490402" cy="2490401"/>
                <a:chOff x="4369829" y="3329800"/>
                <a:chExt cx="2490402" cy="2490401"/>
              </a:xfrm>
            </p:grpSpPr>
            <p:sp>
              <p:nvSpPr>
                <p:cNvPr id="23" name="Oval 22"/>
                <p:cNvSpPr/>
                <p:nvPr/>
              </p:nvSpPr>
              <p:spPr>
                <a:xfrm>
                  <a:off x="4369829" y="3329800"/>
                  <a:ext cx="2490402" cy="2490401"/>
                </a:xfrm>
                <a:prstGeom prst="ellipse">
                  <a:avLst/>
                </a:prstGeom>
                <a:noFill/>
                <a:ln w="28575" cap="flat" cmpd="sng">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4" name="Shape 257"/>
                <p:cNvSpPr/>
                <p:nvPr/>
              </p:nvSpPr>
              <p:spPr>
                <a:xfrm>
                  <a:off x="4625844" y="4297542"/>
                  <a:ext cx="1978373" cy="554916"/>
                </a:xfrm>
                <a:prstGeom prst="rect">
                  <a:avLst/>
                </a:prstGeom>
                <a:noFill/>
                <a:ln w="12700">
                  <a:noFill/>
                  <a:miter lim="400000"/>
                </a:ln>
                <a:extLst>
                  <a:ext uri="{C572A759-6A51-4108-AA02-DFA0A04FC94B}">
                    <ma14:wrappingTextBoxFlag xmlns="" xmlns:ma14="http://schemas.microsoft.com/office/mac/drawingml/2011/main" val="1"/>
                  </a:ext>
                </a:extLst>
              </p:spPr>
              <p:txBody>
                <a:bodyPr lIns="0" tIns="0" rIns="0" bIns="0"/>
                <a:lstStyle>
                  <a:lvl1pPr defTabSz="457200">
                    <a:lnSpc>
                      <a:spcPts val="3400"/>
                    </a:lnSpc>
                    <a:defRPr sz="3400">
                      <a:solidFill>
                        <a:srgbClr val="005293"/>
                      </a:solidFill>
                      <a:latin typeface="Arial"/>
                      <a:ea typeface="Arial"/>
                      <a:cs typeface="Arial"/>
                      <a:sym typeface="Arial"/>
                    </a:defRPr>
                  </a:lvl1pPr>
                </a:lstStyle>
                <a:p>
                  <a:pPr algn="ctr"/>
                  <a:r>
                    <a:rPr lang="sv-SE" sz="1800" dirty="0" err="1">
                      <a:solidFill>
                        <a:schemeClr val="accent1"/>
                      </a:solidFill>
                    </a:rPr>
                    <a:t>Technology</a:t>
                  </a:r>
                  <a:endParaRPr sz="1800" dirty="0">
                    <a:solidFill>
                      <a:schemeClr val="accent1"/>
                    </a:solidFill>
                  </a:endParaRPr>
                </a:p>
              </p:txBody>
            </p:sp>
          </p:grpSp>
          <p:grpSp>
            <p:nvGrpSpPr>
              <p:cNvPr id="20" name="Group 19"/>
              <p:cNvGrpSpPr/>
              <p:nvPr/>
            </p:nvGrpSpPr>
            <p:grpSpPr>
              <a:xfrm>
                <a:off x="2453099" y="3326680"/>
                <a:ext cx="2490402" cy="2490401"/>
                <a:chOff x="2283769" y="3326680"/>
                <a:chExt cx="2490402" cy="2490401"/>
              </a:xfrm>
            </p:grpSpPr>
            <p:sp>
              <p:nvSpPr>
                <p:cNvPr id="21" name="Oval 20"/>
                <p:cNvSpPr/>
                <p:nvPr/>
              </p:nvSpPr>
              <p:spPr>
                <a:xfrm>
                  <a:off x="2283769" y="3326680"/>
                  <a:ext cx="2490402" cy="2490401"/>
                </a:xfrm>
                <a:prstGeom prst="ellipse">
                  <a:avLst/>
                </a:prstGeom>
                <a:noFill/>
                <a:ln w="28575" cap="flat" cmpd="sng">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2" name="Shape 257"/>
                <p:cNvSpPr/>
                <p:nvPr/>
              </p:nvSpPr>
              <p:spPr>
                <a:xfrm>
                  <a:off x="2539784" y="4294422"/>
                  <a:ext cx="1978373" cy="554916"/>
                </a:xfrm>
                <a:prstGeom prst="rect">
                  <a:avLst/>
                </a:prstGeom>
                <a:noFill/>
                <a:ln w="12700">
                  <a:noFill/>
                  <a:miter lim="400000"/>
                </a:ln>
                <a:extLst>
                  <a:ext uri="{C572A759-6A51-4108-AA02-DFA0A04FC94B}">
                    <ma14:wrappingTextBoxFlag xmlns="" xmlns:ma14="http://schemas.microsoft.com/office/mac/drawingml/2011/main" val="1"/>
                  </a:ext>
                </a:extLst>
              </p:spPr>
              <p:txBody>
                <a:bodyPr lIns="0" tIns="0" rIns="0" bIns="0"/>
                <a:lstStyle>
                  <a:lvl1pPr defTabSz="457200">
                    <a:lnSpc>
                      <a:spcPts val="3400"/>
                    </a:lnSpc>
                    <a:defRPr sz="3400">
                      <a:solidFill>
                        <a:srgbClr val="005293"/>
                      </a:solidFill>
                      <a:latin typeface="Arial"/>
                      <a:ea typeface="Arial"/>
                      <a:cs typeface="Arial"/>
                      <a:sym typeface="Arial"/>
                    </a:defRPr>
                  </a:lvl1pPr>
                </a:lstStyle>
                <a:p>
                  <a:pPr algn="ctr"/>
                  <a:r>
                    <a:rPr lang="sv-SE" sz="1800" dirty="0" err="1">
                      <a:solidFill>
                        <a:schemeClr val="accent1"/>
                      </a:solidFill>
                    </a:rPr>
                    <a:t>Dialogue</a:t>
                  </a:r>
                  <a:endParaRPr sz="1800" dirty="0">
                    <a:solidFill>
                      <a:schemeClr val="accent1"/>
                    </a:solidFill>
                  </a:endParaRPr>
                </a:p>
              </p:txBody>
            </p:sp>
          </p:grpSp>
        </p:grpSp>
      </p:grpSp>
    </p:spTree>
    <p:extLst>
      <p:ext uri="{BB962C8B-B14F-4D97-AF65-F5344CB8AC3E}">
        <p14:creationId xmlns:p14="http://schemas.microsoft.com/office/powerpoint/2010/main" val="42264748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 </a:t>
            </a:r>
            <a:r>
              <a:rPr lang="en-US" dirty="0"/>
              <a:t>&amp; </a:t>
            </a:r>
            <a:r>
              <a:rPr lang="en-US" dirty="0" smtClean="0"/>
              <a:t>prevent</a:t>
            </a:r>
            <a:endParaRPr lang="en-US" dirty="0"/>
          </a:p>
        </p:txBody>
      </p:sp>
      <p:sp>
        <p:nvSpPr>
          <p:cNvPr id="4" name="Text Placeholder 3"/>
          <p:cNvSpPr>
            <a:spLocks noGrp="1"/>
          </p:cNvSpPr>
          <p:nvPr>
            <p:ph type="body" sz="quarter" idx="15"/>
          </p:nvPr>
        </p:nvSpPr>
        <p:spPr/>
        <p:txBody>
          <a:bodyPr/>
          <a:lstStyle/>
          <a:p>
            <a:pPr algn="l"/>
            <a:r>
              <a:rPr lang="en-US" dirty="0"/>
              <a:t>A </a:t>
            </a:r>
            <a:r>
              <a:rPr lang="en-US" dirty="0" smtClean="0"/>
              <a:t>web-based </a:t>
            </a:r>
            <a:r>
              <a:rPr lang="en-US" dirty="0"/>
              <a:t>course to increase knowledge about when to use antibiotics and when not to.</a:t>
            </a:r>
          </a:p>
        </p:txBody>
      </p:sp>
      <p:pic>
        <p:nvPicPr>
          <p:cNvPr id="5" name="stramasmart.jpg"/>
          <p:cNvPicPr>
            <a:picLocks noChangeAspect="1"/>
          </p:cNvPicPr>
          <p:nvPr/>
        </p:nvPicPr>
        <p:blipFill>
          <a:blip r:embed="rId3">
            <a:extLst/>
          </a:blip>
          <a:stretch>
            <a:fillRect/>
          </a:stretch>
        </p:blipFill>
        <p:spPr>
          <a:xfrm>
            <a:off x="1812608" y="1500908"/>
            <a:ext cx="5518784" cy="3548304"/>
          </a:xfrm>
          <a:prstGeom prst="rect">
            <a:avLst/>
          </a:prstGeom>
          <a:ln w="12700">
            <a:miter lim="400000"/>
          </a:ln>
        </p:spPr>
      </p:pic>
    </p:spTree>
    <p:extLst>
      <p:ext uri="{BB962C8B-B14F-4D97-AF65-F5344CB8AC3E}">
        <p14:creationId xmlns:p14="http://schemas.microsoft.com/office/powerpoint/2010/main" val="14336670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Educate &amp; train</a:t>
            </a:r>
            <a:endParaRPr lang="en-US" dirty="0"/>
          </a:p>
        </p:txBody>
      </p:sp>
      <p:grpSp>
        <p:nvGrpSpPr>
          <p:cNvPr id="7" name="Group 5"/>
          <p:cNvGrpSpPr>
            <a:grpSpLocks noChangeAspect="1"/>
          </p:cNvGrpSpPr>
          <p:nvPr/>
        </p:nvGrpSpPr>
        <p:grpSpPr bwMode="auto">
          <a:xfrm>
            <a:off x="1271979" y="1180976"/>
            <a:ext cx="6600043" cy="4805735"/>
            <a:chOff x="383624" y="531140"/>
            <a:chExt cx="7940569" cy="5782281"/>
          </a:xfrm>
        </p:grpSpPr>
        <p:pic>
          <p:nvPicPr>
            <p:cNvPr id="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3627" y="531140"/>
              <a:ext cx="3962400" cy="264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p:cNvPicPr>
            <p:nvPr/>
          </p:nvPicPr>
          <p:blipFill rotWithShape="1">
            <a:blip r:embed="rId4">
              <a:extLst>
                <a:ext uri="{28A0092B-C50C-407E-A947-70E740481C1C}">
                  <a14:useLocalDpi xmlns:a14="http://schemas.microsoft.com/office/drawing/2010/main" val="0"/>
                </a:ext>
              </a:extLst>
            </a:blip>
            <a:srcRect l="8827" t="7478" b="24059"/>
            <a:stretch/>
          </p:blipFill>
          <p:spPr bwMode="auto">
            <a:xfrm>
              <a:off x="383624" y="3173757"/>
              <a:ext cx="3962401" cy="313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p:cNvPicPr>
            <p:nvPr/>
          </p:nvPicPr>
          <p:blipFill rotWithShape="1">
            <a:blip r:embed="rId5">
              <a:extLst>
                <a:ext uri="{28A0092B-C50C-407E-A947-70E740481C1C}">
                  <a14:useLocalDpi xmlns:a14="http://schemas.microsoft.com/office/drawing/2010/main" val="0"/>
                </a:ext>
              </a:extLst>
            </a:blip>
            <a:srcRect b="3160"/>
            <a:stretch/>
          </p:blipFill>
          <p:spPr bwMode="auto">
            <a:xfrm>
              <a:off x="4346027" y="531140"/>
              <a:ext cx="3978166" cy="578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250071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Aggregated data</a:t>
            </a:r>
          </a:p>
        </p:txBody>
      </p:sp>
      <p:pic>
        <p:nvPicPr>
          <p:cNvPr id="6" name="Content Placeholder 5" descr="5.png"/>
          <p:cNvPicPr>
            <a:picLocks noGrp="1" noChangeAspect="1"/>
          </p:cNvPicPr>
          <p:nvPr>
            <p:ph idx="1"/>
          </p:nvPr>
        </p:nvPicPr>
        <p:blipFill rotWithShape="1">
          <a:blip r:embed="rId3">
            <a:extLst>
              <a:ext uri="{28A0092B-C50C-407E-A947-70E740481C1C}">
                <a14:useLocalDpi xmlns:a14="http://schemas.microsoft.com/office/drawing/2010/main" val="0"/>
              </a:ext>
            </a:extLst>
          </a:blip>
          <a:srcRect l="9446" t="442" r="1372" b="-12052"/>
          <a:stretch/>
        </p:blipFill>
        <p:spPr/>
      </p:pic>
      <p:pic>
        <p:nvPicPr>
          <p:cNvPr id="7" name="Content Placeholder 6" descr="4.png"/>
          <p:cNvPicPr>
            <a:picLocks noGrp="1" noChangeAspect="1"/>
          </p:cNvPicPr>
          <p:nvPr>
            <p:ph idx="13"/>
          </p:nvPr>
        </p:nvPicPr>
        <p:blipFill rotWithShape="1">
          <a:blip r:embed="rId4">
            <a:extLst>
              <a:ext uri="{28A0092B-C50C-407E-A947-70E740481C1C}">
                <a14:useLocalDpi xmlns:a14="http://schemas.microsoft.com/office/drawing/2010/main" val="0"/>
              </a:ext>
            </a:extLst>
          </a:blip>
          <a:srcRect l="5359" r="16497" b="10996"/>
          <a:stretch/>
        </p:blipFill>
        <p:spPr>
          <a:xfrm>
            <a:off x="4679951" y="1883227"/>
            <a:ext cx="3455987" cy="3458470"/>
          </a:xfrm>
        </p:spPr>
      </p:pic>
    </p:spTree>
    <p:extLst>
      <p:ext uri="{BB962C8B-B14F-4D97-AF65-F5344CB8AC3E}">
        <p14:creationId xmlns:p14="http://schemas.microsoft.com/office/powerpoint/2010/main" val="18097912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descr="C:\Users\pxljung\AppData\Local\Microsoft\Windows\Temporary Internet Files\Low\Content.IE5\GRYWLLD4\WBC001L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099659"/>
            <a:ext cx="3758184" cy="501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4" descr="C:\Users\pxljung\AppData\Local\Microsoft\Windows\Temporary Internet Files\Low\Content.IE5\BPIX5QT6\WBC002PC[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119949"/>
            <a:ext cx="3758184" cy="501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sv-SE" dirty="0" err="1" smtClean="0"/>
              <a:t>Early</a:t>
            </a:r>
            <a:r>
              <a:rPr lang="sv-SE" dirty="0" smtClean="0"/>
              <a:t> </a:t>
            </a:r>
            <a:r>
              <a:rPr lang="sv-SE" dirty="0" err="1" smtClean="0"/>
              <a:t>infection</a:t>
            </a:r>
            <a:r>
              <a:rPr lang="sv-SE" dirty="0" smtClean="0"/>
              <a:t> </a:t>
            </a:r>
            <a:r>
              <a:rPr lang="sv-SE" dirty="0" err="1" smtClean="0"/>
              <a:t>control</a:t>
            </a:r>
            <a:r>
              <a:rPr lang="sv-SE" dirty="0" smtClean="0"/>
              <a:t> - </a:t>
            </a:r>
            <a:r>
              <a:rPr lang="sv-SE" dirty="0" err="1" smtClean="0"/>
              <a:t>example</a:t>
            </a:r>
            <a:endParaRPr lang="sv-SE" dirty="0"/>
          </a:p>
        </p:txBody>
      </p:sp>
    </p:spTree>
    <p:extLst>
      <p:ext uri="{BB962C8B-B14F-4D97-AF65-F5344CB8AC3E}">
        <p14:creationId xmlns:p14="http://schemas.microsoft.com/office/powerpoint/2010/main" val="25964836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asted-image.pdf"/>
          <p:cNvPicPr>
            <a:picLocks noChangeAspect="1"/>
          </p:cNvPicPr>
          <p:nvPr/>
        </p:nvPicPr>
        <p:blipFill>
          <a:blip r:embed="rId3">
            <a:extLst/>
          </a:blip>
          <a:stretch>
            <a:fillRect/>
          </a:stretch>
        </p:blipFill>
        <p:spPr>
          <a:xfrm>
            <a:off x="297033" y="2404037"/>
            <a:ext cx="8549935" cy="2270354"/>
          </a:xfrm>
          <a:prstGeom prst="rect">
            <a:avLst/>
          </a:prstGeom>
          <a:ln w="12700">
            <a:miter lim="400000"/>
          </a:ln>
        </p:spPr>
      </p:pic>
      <p:sp>
        <p:nvSpPr>
          <p:cNvPr id="2" name="Title 1"/>
          <p:cNvSpPr>
            <a:spLocks noGrp="1"/>
          </p:cNvSpPr>
          <p:nvPr>
            <p:ph type="title"/>
          </p:nvPr>
        </p:nvSpPr>
        <p:spPr/>
        <p:txBody>
          <a:bodyPr/>
          <a:lstStyle/>
          <a:p>
            <a:r>
              <a:rPr lang="en-US" dirty="0"/>
              <a:t>Care </a:t>
            </a:r>
            <a:r>
              <a:rPr lang="en-US" dirty="0" smtClean="0"/>
              <a:t>days </a:t>
            </a:r>
            <a:r>
              <a:rPr lang="en-US" dirty="0"/>
              <a:t>/ Hospital </a:t>
            </a:r>
            <a:r>
              <a:rPr lang="en-US" dirty="0" smtClean="0"/>
              <a:t>costs </a:t>
            </a:r>
            <a:r>
              <a:rPr lang="en-US" dirty="0"/>
              <a:t>/ Patient </a:t>
            </a:r>
            <a:r>
              <a:rPr lang="en-US" dirty="0" smtClean="0"/>
              <a:t>risk</a:t>
            </a:r>
            <a:endParaRPr lang="en-US" dirty="0"/>
          </a:p>
        </p:txBody>
      </p:sp>
    </p:spTree>
    <p:extLst>
      <p:ext uri="{BB962C8B-B14F-4D97-AF65-F5344CB8AC3E}">
        <p14:creationId xmlns:p14="http://schemas.microsoft.com/office/powerpoint/2010/main" val="38548005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smtClean="0"/>
              <a:t>solutions - example</a:t>
            </a:r>
            <a:endParaRPr lang="en-US" dirty="0"/>
          </a:p>
        </p:txBody>
      </p:sp>
      <p:pic>
        <p:nvPicPr>
          <p:cNvPr id="5" name="Content Placeholder 4" descr="6.png"/>
          <p:cNvPicPr>
            <a:picLocks noGrp="1" noChangeAspect="1"/>
          </p:cNvPicPr>
          <p:nvPr>
            <p:ph idx="1"/>
          </p:nvPr>
        </p:nvPicPr>
        <p:blipFill>
          <a:blip r:embed="rId3">
            <a:extLst>
              <a:ext uri="{28A0092B-C50C-407E-A947-70E740481C1C}">
                <a14:useLocalDpi xmlns:a14="http://schemas.microsoft.com/office/drawing/2010/main" val="0"/>
              </a:ext>
            </a:extLst>
          </a:blip>
          <a:srcRect t="7673" b="7673"/>
          <a:stretch>
            <a:fillRect/>
          </a:stretch>
        </p:blipFill>
        <p:spPr/>
      </p:pic>
      <p:pic>
        <p:nvPicPr>
          <p:cNvPr id="6" name="Content Placeholder 5" descr="7.png"/>
          <p:cNvPicPr>
            <a:picLocks noGrp="1" noChangeAspect="1"/>
          </p:cNvPicPr>
          <p:nvPr>
            <p:ph idx="13"/>
          </p:nvPr>
        </p:nvPicPr>
        <p:blipFill rotWithShape="1">
          <a:blip r:embed="rId4">
            <a:extLst>
              <a:ext uri="{28A0092B-C50C-407E-A947-70E740481C1C}">
                <a14:useLocalDpi xmlns:a14="http://schemas.microsoft.com/office/drawing/2010/main" val="0"/>
              </a:ext>
            </a:extLst>
          </a:blip>
          <a:srcRect l="-7069" t="3735" r="-3708" b="2399"/>
          <a:stretch/>
        </p:blipFill>
        <p:spPr/>
      </p:pic>
    </p:spTree>
    <p:extLst>
      <p:ext uri="{BB962C8B-B14F-4D97-AF65-F5344CB8AC3E}">
        <p14:creationId xmlns:p14="http://schemas.microsoft.com/office/powerpoint/2010/main" val="6587780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Single-use scrub </a:t>
            </a:r>
            <a:r>
              <a:rPr lang="en-US" dirty="0" smtClean="0"/>
              <a:t>suits – example</a:t>
            </a:r>
            <a:endParaRPr lang="en-US" dirty="0"/>
          </a:p>
        </p:txBody>
      </p:sp>
      <p:pic>
        <p:nvPicPr>
          <p:cNvPr id="6" name="Content Placeholder 5" descr="9.png"/>
          <p:cNvPicPr>
            <a:picLocks noGrp="1" noChangeAspect="1"/>
          </p:cNvPicPr>
          <p:nvPr>
            <p:ph idx="13"/>
          </p:nvPr>
        </p:nvPicPr>
        <p:blipFill rotWithShape="1">
          <a:blip r:embed="rId3">
            <a:extLst>
              <a:ext uri="{28A0092B-C50C-407E-A947-70E740481C1C}">
                <a14:useLocalDpi xmlns:a14="http://schemas.microsoft.com/office/drawing/2010/main" val="0"/>
              </a:ext>
            </a:extLst>
          </a:blip>
          <a:srcRect l="23231" r="4146"/>
          <a:stretch/>
        </p:blipFill>
        <p:spPr>
          <a:xfrm>
            <a:off x="2844007" y="1619067"/>
            <a:ext cx="3455987" cy="3885748"/>
          </a:xfrm>
        </p:spPr>
      </p:pic>
    </p:spTree>
    <p:extLst>
      <p:ext uri="{BB962C8B-B14F-4D97-AF65-F5344CB8AC3E}">
        <p14:creationId xmlns:p14="http://schemas.microsoft.com/office/powerpoint/2010/main" val="31589747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Unique coating on medical </a:t>
            </a:r>
            <a:r>
              <a:rPr lang="en-US" dirty="0" smtClean="0"/>
              <a:t>devices - example</a:t>
            </a:r>
            <a:endParaRPr lang="en-US" dirty="0"/>
          </a:p>
        </p:txBody>
      </p:sp>
      <p:pic>
        <p:nvPicPr>
          <p:cNvPr id="4" name="Picture Placeholder 3" descr="10.png"/>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5722" b="5722"/>
          <a:stretch>
            <a:fillRect/>
          </a:stretch>
        </p:blipFill>
        <p:spPr/>
      </p:pic>
    </p:spTree>
    <p:extLst>
      <p:ext uri="{BB962C8B-B14F-4D97-AF65-F5344CB8AC3E}">
        <p14:creationId xmlns:p14="http://schemas.microsoft.com/office/powerpoint/2010/main" val="22148276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 </a:t>
            </a:r>
            <a:r>
              <a:rPr lang="en-US" dirty="0" smtClean="0"/>
              <a:t>workflow - example</a:t>
            </a:r>
            <a:endParaRPr lang="en-US" dirty="0"/>
          </a:p>
        </p:txBody>
      </p:sp>
      <p:pic>
        <p:nvPicPr>
          <p:cNvPr id="4" name="Picture Placeholder 3" descr="11.png"/>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1474" b="11474"/>
          <a:stretch>
            <a:fillRect/>
          </a:stretch>
        </p:blipFill>
        <p:spPr/>
      </p:pic>
    </p:spTree>
    <p:extLst>
      <p:ext uri="{BB962C8B-B14F-4D97-AF65-F5344CB8AC3E}">
        <p14:creationId xmlns:p14="http://schemas.microsoft.com/office/powerpoint/2010/main" val="37402372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Name &amp; title</a:t>
            </a:r>
          </a:p>
        </p:txBody>
      </p:sp>
      <p:sp>
        <p:nvSpPr>
          <p:cNvPr id="3" name="Picture Placeholder 2"/>
          <p:cNvSpPr>
            <a:spLocks noGrp="1"/>
          </p:cNvSpPr>
          <p:nvPr>
            <p:ph type="pic" sz="quarter" idx="14"/>
          </p:nvPr>
        </p:nvSpPr>
        <p:spPr/>
      </p:sp>
    </p:spTree>
    <p:extLst>
      <p:ext uri="{BB962C8B-B14F-4D97-AF65-F5344CB8AC3E}">
        <p14:creationId xmlns:p14="http://schemas.microsoft.com/office/powerpoint/2010/main" val="40045298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Hospital </a:t>
            </a:r>
            <a:r>
              <a:rPr lang="en-US" dirty="0" smtClean="0"/>
              <a:t>design - example</a:t>
            </a:r>
            <a:endParaRPr lang="en-US" dirty="0"/>
          </a:p>
        </p:txBody>
      </p:sp>
      <p:pic>
        <p:nvPicPr>
          <p:cNvPr id="6" name="2015 04 13 - Karolinska_0052_lowres.jpg"/>
          <p:cNvPicPr>
            <a:picLocks noChangeAspect="1"/>
          </p:cNvPicPr>
          <p:nvPr/>
        </p:nvPicPr>
        <p:blipFill>
          <a:blip r:embed="rId3">
            <a:extLst/>
          </a:blip>
          <a:srcRect l="3690" t="5828" b="9325"/>
          <a:stretch>
            <a:fillRect/>
          </a:stretch>
        </p:blipFill>
        <p:spPr>
          <a:xfrm>
            <a:off x="304775" y="2184392"/>
            <a:ext cx="4204066" cy="2469428"/>
          </a:xfrm>
          <a:prstGeom prst="rect">
            <a:avLst/>
          </a:prstGeom>
          <a:ln w="12700" cap="flat">
            <a:noFill/>
            <a:miter lim="400000"/>
          </a:ln>
          <a:effectLst/>
        </p:spPr>
      </p:pic>
      <p:pic>
        <p:nvPicPr>
          <p:cNvPr id="7" name="karolinskasmall.png"/>
          <p:cNvPicPr>
            <a:picLocks noChangeAspect="1"/>
          </p:cNvPicPr>
          <p:nvPr/>
        </p:nvPicPr>
        <p:blipFill>
          <a:blip r:embed="rId4">
            <a:extLst/>
          </a:blip>
          <a:srcRect l="4444" t="22440" r="7807" b="9407"/>
          <a:stretch>
            <a:fillRect/>
          </a:stretch>
        </p:blipFill>
        <p:spPr>
          <a:xfrm>
            <a:off x="4669001" y="2200294"/>
            <a:ext cx="4204066" cy="2448892"/>
          </a:xfrm>
          <a:prstGeom prst="rect">
            <a:avLst/>
          </a:prstGeom>
          <a:ln w="12700" cap="flat">
            <a:noFill/>
            <a:miter lim="400000"/>
          </a:ln>
          <a:effectLst/>
        </p:spPr>
      </p:pic>
    </p:spTree>
    <p:extLst>
      <p:ext uri="{BB962C8B-B14F-4D97-AF65-F5344CB8AC3E}">
        <p14:creationId xmlns:p14="http://schemas.microsoft.com/office/powerpoint/2010/main" val="34662397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strategy</a:t>
            </a:r>
          </a:p>
        </p:txBody>
      </p:sp>
      <p:sp>
        <p:nvSpPr>
          <p:cNvPr id="3" name="Content Placeholder 2"/>
          <p:cNvSpPr>
            <a:spLocks noGrp="1"/>
          </p:cNvSpPr>
          <p:nvPr>
            <p:ph idx="13"/>
          </p:nvPr>
        </p:nvSpPr>
        <p:spPr/>
        <p:txBody>
          <a:bodyPr/>
          <a:lstStyle/>
          <a:p>
            <a:r>
              <a:rPr lang="en-US" dirty="0" smtClean="0"/>
              <a:t>Improve awareness</a:t>
            </a:r>
            <a:endParaRPr lang="en-US" dirty="0"/>
          </a:p>
          <a:p>
            <a:r>
              <a:rPr lang="en-US" dirty="0" smtClean="0"/>
              <a:t>Strengthen knowledge</a:t>
            </a:r>
            <a:endParaRPr lang="en-US" dirty="0"/>
          </a:p>
          <a:p>
            <a:r>
              <a:rPr lang="en-US" dirty="0" smtClean="0"/>
              <a:t>Reduce </a:t>
            </a:r>
            <a:r>
              <a:rPr lang="en-US" dirty="0"/>
              <a:t>the incidence of </a:t>
            </a:r>
            <a:r>
              <a:rPr lang="en-US" dirty="0" smtClean="0"/>
              <a:t>infection</a:t>
            </a:r>
            <a:endParaRPr lang="en-US" dirty="0"/>
          </a:p>
          <a:p>
            <a:r>
              <a:rPr lang="en-US" dirty="0"/>
              <a:t>O</a:t>
            </a:r>
            <a:r>
              <a:rPr lang="en-US" dirty="0" smtClean="0"/>
              <a:t>ptimize </a:t>
            </a:r>
            <a:r>
              <a:rPr lang="en-US" dirty="0"/>
              <a:t>the use </a:t>
            </a:r>
            <a:r>
              <a:rPr lang="en-US" dirty="0" smtClean="0"/>
              <a:t>of antimicrobial agents</a:t>
            </a:r>
            <a:endParaRPr lang="en-US" dirty="0"/>
          </a:p>
          <a:p>
            <a:r>
              <a:rPr lang="en-US" dirty="0" smtClean="0"/>
              <a:t>Develop </a:t>
            </a:r>
            <a:r>
              <a:rPr lang="en-US" dirty="0"/>
              <a:t>the economical case for sustainable investment</a:t>
            </a:r>
          </a:p>
        </p:txBody>
      </p:sp>
      <p:pic>
        <p:nvPicPr>
          <p:cNvPr id="6" name="Picture Placeholder 5" descr="15.png"/>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4013" r="4013"/>
          <a:stretch>
            <a:fillRect/>
          </a:stretch>
        </p:blipFill>
        <p:spPr/>
      </p:pic>
    </p:spTree>
    <p:extLst>
      <p:ext uri="{BB962C8B-B14F-4D97-AF65-F5344CB8AC3E}">
        <p14:creationId xmlns:p14="http://schemas.microsoft.com/office/powerpoint/2010/main" val="30673808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smtClean="0"/>
              <a:t>THANK YOU</a:t>
            </a:r>
            <a:endParaRPr lang="en-US" dirty="0"/>
          </a:p>
          <a:p>
            <a:r>
              <a:rPr lang="en-US" dirty="0" err="1"/>
              <a:t>www.symbiocare.org</a:t>
            </a:r>
            <a:endParaRPr lang="en-US" dirty="0"/>
          </a:p>
          <a:p>
            <a:pPr lvl="0"/>
            <a:endParaRPr lang="en-GB" sz="800" i="1" dirty="0" smtClean="0">
              <a:solidFill>
                <a:srgbClr val="005293"/>
              </a:solidFill>
            </a:endParaRPr>
          </a:p>
          <a:p>
            <a:pPr lvl="0"/>
            <a:endParaRPr lang="en-GB" sz="800" i="1" dirty="0">
              <a:solidFill>
                <a:srgbClr val="005293"/>
              </a:solidFill>
            </a:endParaRPr>
          </a:p>
          <a:p>
            <a:pPr lvl="0"/>
            <a:r>
              <a:rPr lang="en-GB" sz="800" i="1" dirty="0" smtClean="0">
                <a:solidFill>
                  <a:srgbClr val="005293"/>
                </a:solidFill>
              </a:rPr>
              <a:t>The </a:t>
            </a:r>
            <a:r>
              <a:rPr lang="en-GB" sz="800" i="1" dirty="0">
                <a:solidFill>
                  <a:srgbClr val="005293"/>
                </a:solidFill>
              </a:rPr>
              <a:t>contents of the Symbiocare-Health by Sweden platform aim to communicate the Swedish point of view in an international context, not necessarily covering all aspects of Sweden´s public health objectives. </a:t>
            </a:r>
          </a:p>
          <a:p>
            <a:endParaRPr lang="en-US" dirty="0"/>
          </a:p>
        </p:txBody>
      </p:sp>
    </p:spTree>
    <p:extLst>
      <p:ext uri="{BB962C8B-B14F-4D97-AF65-F5344CB8AC3E}">
        <p14:creationId xmlns:p14="http://schemas.microsoft.com/office/powerpoint/2010/main" val="13749250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Improving health outcomes through collaboration</a:t>
            </a:r>
            <a:endParaRPr lang="en-US" dirty="0"/>
          </a:p>
        </p:txBody>
      </p:sp>
      <p:grpSp>
        <p:nvGrpSpPr>
          <p:cNvPr id="5" name="Group 4"/>
          <p:cNvGrpSpPr/>
          <p:nvPr/>
        </p:nvGrpSpPr>
        <p:grpSpPr>
          <a:xfrm>
            <a:off x="2322410" y="1400786"/>
            <a:ext cx="4407132" cy="4244671"/>
            <a:chOff x="2453099" y="1575530"/>
            <a:chExt cx="4407132" cy="4244671"/>
          </a:xfrm>
        </p:grpSpPr>
        <p:grpSp>
          <p:nvGrpSpPr>
            <p:cNvPr id="6" name="Group 5"/>
            <p:cNvGrpSpPr/>
            <p:nvPr/>
          </p:nvGrpSpPr>
          <p:grpSpPr>
            <a:xfrm>
              <a:off x="3411464" y="1575530"/>
              <a:ext cx="2490402" cy="2490401"/>
              <a:chOff x="3326799" y="1406200"/>
              <a:chExt cx="2490402" cy="2490401"/>
            </a:xfrm>
          </p:grpSpPr>
          <p:sp>
            <p:nvSpPr>
              <p:cNvPr id="14" name="Oval 13"/>
              <p:cNvSpPr/>
              <p:nvPr/>
            </p:nvSpPr>
            <p:spPr>
              <a:xfrm>
                <a:off x="3326799" y="1406200"/>
                <a:ext cx="2490402" cy="2490401"/>
              </a:xfrm>
              <a:prstGeom prst="ellipse">
                <a:avLst/>
              </a:prstGeom>
              <a:noFill/>
              <a:ln w="28575" cap="flat" cmpd="sng">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en-US" sz="2400">
                  <a:solidFill>
                    <a:srgbClr val="FFFFFF"/>
                  </a:solidFill>
                  <a:sym typeface="Helvetica Light"/>
                </a:endParaRPr>
              </a:p>
            </p:txBody>
          </p:sp>
          <p:sp>
            <p:nvSpPr>
              <p:cNvPr id="15" name="Shape 257"/>
              <p:cNvSpPr/>
              <p:nvPr/>
            </p:nvSpPr>
            <p:spPr>
              <a:xfrm>
                <a:off x="3582814" y="2373942"/>
                <a:ext cx="1978373" cy="554916"/>
              </a:xfrm>
              <a:prstGeom prst="rect">
                <a:avLst/>
              </a:prstGeom>
              <a:noFill/>
              <a:ln w="12700">
                <a:noFill/>
                <a:miter lim="400000"/>
              </a:ln>
              <a:extLst>
                <a:ext uri="{C572A759-6A51-4108-AA02-DFA0A04FC94B}">
                  <ma14:wrappingTextBoxFlag xmlns="" xmlns:ma14="http://schemas.microsoft.com/office/mac/drawingml/2011/main" val="1"/>
                </a:ext>
              </a:extLst>
            </p:spPr>
            <p:txBody>
              <a:bodyPr lIns="0" tIns="0" rIns="0" bIns="0"/>
              <a:lstStyle>
                <a:lvl1pPr defTabSz="457200">
                  <a:lnSpc>
                    <a:spcPts val="3400"/>
                  </a:lnSpc>
                  <a:defRPr sz="3400">
                    <a:solidFill>
                      <a:srgbClr val="005293"/>
                    </a:solidFill>
                    <a:latin typeface="Arial"/>
                    <a:ea typeface="Arial"/>
                    <a:cs typeface="Arial"/>
                    <a:sym typeface="Arial"/>
                  </a:defRPr>
                </a:lvl1pPr>
              </a:lstStyle>
              <a:p>
                <a:pPr algn="ctr"/>
                <a:r>
                  <a:rPr lang="sv-SE" sz="1800" dirty="0" smtClean="0"/>
                  <a:t>Healthcare</a:t>
                </a:r>
                <a:endParaRPr sz="1800" dirty="0"/>
              </a:p>
            </p:txBody>
          </p:sp>
        </p:grpSp>
        <p:grpSp>
          <p:nvGrpSpPr>
            <p:cNvPr id="7" name="Group 6"/>
            <p:cNvGrpSpPr/>
            <p:nvPr/>
          </p:nvGrpSpPr>
          <p:grpSpPr>
            <a:xfrm>
              <a:off x="2453099" y="3326680"/>
              <a:ext cx="4407132" cy="2493521"/>
              <a:chOff x="2453099" y="3326680"/>
              <a:chExt cx="4407132" cy="2493521"/>
            </a:xfrm>
          </p:grpSpPr>
          <p:grpSp>
            <p:nvGrpSpPr>
              <p:cNvPr id="8" name="Group 7"/>
              <p:cNvGrpSpPr/>
              <p:nvPr/>
            </p:nvGrpSpPr>
            <p:grpSpPr>
              <a:xfrm>
                <a:off x="4369829" y="3329800"/>
                <a:ext cx="2490402" cy="2490401"/>
                <a:chOff x="4369829" y="3329800"/>
                <a:chExt cx="2490402" cy="2490401"/>
              </a:xfrm>
            </p:grpSpPr>
            <p:sp>
              <p:nvSpPr>
                <p:cNvPr id="12" name="Oval 11"/>
                <p:cNvSpPr/>
                <p:nvPr/>
              </p:nvSpPr>
              <p:spPr>
                <a:xfrm>
                  <a:off x="4369829" y="3329800"/>
                  <a:ext cx="2490402" cy="2490401"/>
                </a:xfrm>
                <a:prstGeom prst="ellipse">
                  <a:avLst/>
                </a:prstGeom>
                <a:noFill/>
                <a:ln w="28575" cap="flat" cmpd="sng">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en-US" sz="2400">
                    <a:solidFill>
                      <a:srgbClr val="FFFFFF"/>
                    </a:solidFill>
                    <a:sym typeface="Helvetica Light"/>
                  </a:endParaRPr>
                </a:p>
              </p:txBody>
            </p:sp>
            <p:sp>
              <p:nvSpPr>
                <p:cNvPr id="13" name="Shape 257"/>
                <p:cNvSpPr/>
                <p:nvPr/>
              </p:nvSpPr>
              <p:spPr>
                <a:xfrm>
                  <a:off x="4625844" y="4297542"/>
                  <a:ext cx="1978373" cy="554916"/>
                </a:xfrm>
                <a:prstGeom prst="rect">
                  <a:avLst/>
                </a:prstGeom>
                <a:noFill/>
                <a:ln w="12700">
                  <a:noFill/>
                  <a:miter lim="400000"/>
                </a:ln>
                <a:extLst>
                  <a:ext uri="{C572A759-6A51-4108-AA02-DFA0A04FC94B}">
                    <ma14:wrappingTextBoxFlag xmlns="" xmlns:ma14="http://schemas.microsoft.com/office/mac/drawingml/2011/main" val="1"/>
                  </a:ext>
                </a:extLst>
              </p:spPr>
              <p:txBody>
                <a:bodyPr lIns="0" tIns="0" rIns="0" bIns="0"/>
                <a:lstStyle>
                  <a:lvl1pPr defTabSz="457200">
                    <a:lnSpc>
                      <a:spcPts val="3400"/>
                    </a:lnSpc>
                    <a:defRPr sz="3400">
                      <a:solidFill>
                        <a:srgbClr val="005293"/>
                      </a:solidFill>
                      <a:latin typeface="Arial"/>
                      <a:ea typeface="Arial"/>
                      <a:cs typeface="Arial"/>
                      <a:sym typeface="Arial"/>
                    </a:defRPr>
                  </a:lvl1pPr>
                </a:lstStyle>
                <a:p>
                  <a:pPr algn="ctr"/>
                  <a:r>
                    <a:rPr lang="sv-SE" sz="1800" dirty="0"/>
                    <a:t>I</a:t>
                  </a:r>
                  <a:r>
                    <a:rPr lang="sv-SE" sz="1800" dirty="0" smtClean="0"/>
                    <a:t>ndustry</a:t>
                  </a:r>
                  <a:endParaRPr sz="1800" dirty="0"/>
                </a:p>
              </p:txBody>
            </p:sp>
          </p:grpSp>
          <p:grpSp>
            <p:nvGrpSpPr>
              <p:cNvPr id="9" name="Group 8"/>
              <p:cNvGrpSpPr/>
              <p:nvPr/>
            </p:nvGrpSpPr>
            <p:grpSpPr>
              <a:xfrm>
                <a:off x="2453099" y="3326680"/>
                <a:ext cx="2490402" cy="2490401"/>
                <a:chOff x="2283769" y="3326680"/>
                <a:chExt cx="2490402" cy="2490401"/>
              </a:xfrm>
            </p:grpSpPr>
            <p:sp>
              <p:nvSpPr>
                <p:cNvPr id="10" name="Oval 9"/>
                <p:cNvSpPr/>
                <p:nvPr/>
              </p:nvSpPr>
              <p:spPr>
                <a:xfrm>
                  <a:off x="2283769" y="3326680"/>
                  <a:ext cx="2490402" cy="2490401"/>
                </a:xfrm>
                <a:prstGeom prst="ellipse">
                  <a:avLst/>
                </a:prstGeom>
                <a:noFill/>
                <a:ln w="28575" cap="flat" cmpd="sng">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en-US" sz="2400">
                    <a:solidFill>
                      <a:srgbClr val="FFFFFF"/>
                    </a:solidFill>
                    <a:sym typeface="Helvetica Light"/>
                  </a:endParaRPr>
                </a:p>
              </p:txBody>
            </p:sp>
            <p:sp>
              <p:nvSpPr>
                <p:cNvPr id="11" name="Shape 257"/>
                <p:cNvSpPr/>
                <p:nvPr/>
              </p:nvSpPr>
              <p:spPr>
                <a:xfrm>
                  <a:off x="2539784" y="4294422"/>
                  <a:ext cx="1978373" cy="554916"/>
                </a:xfrm>
                <a:prstGeom prst="rect">
                  <a:avLst/>
                </a:prstGeom>
                <a:noFill/>
                <a:ln w="12700">
                  <a:noFill/>
                  <a:miter lim="400000"/>
                </a:ln>
                <a:extLst>
                  <a:ext uri="{C572A759-6A51-4108-AA02-DFA0A04FC94B}">
                    <ma14:wrappingTextBoxFlag xmlns="" xmlns:ma14="http://schemas.microsoft.com/office/mac/drawingml/2011/main" val="1"/>
                  </a:ext>
                </a:extLst>
              </p:spPr>
              <p:txBody>
                <a:bodyPr lIns="0" tIns="0" rIns="0" bIns="0"/>
                <a:lstStyle>
                  <a:lvl1pPr defTabSz="457200">
                    <a:lnSpc>
                      <a:spcPts val="3400"/>
                    </a:lnSpc>
                    <a:defRPr sz="3400">
                      <a:solidFill>
                        <a:srgbClr val="005293"/>
                      </a:solidFill>
                      <a:latin typeface="Arial"/>
                      <a:ea typeface="Arial"/>
                      <a:cs typeface="Arial"/>
                      <a:sym typeface="Arial"/>
                    </a:defRPr>
                  </a:lvl1pPr>
                </a:lstStyle>
                <a:p>
                  <a:pPr algn="ctr"/>
                  <a:r>
                    <a:rPr lang="sv-SE" sz="1800" dirty="0"/>
                    <a:t>A</a:t>
                  </a:r>
                  <a:r>
                    <a:rPr lang="sv-SE" sz="1800" dirty="0" smtClean="0"/>
                    <a:t>cademia</a:t>
                  </a:r>
                  <a:endParaRPr sz="1800" dirty="0"/>
                </a:p>
              </p:txBody>
            </p:sp>
          </p:grpSp>
        </p:grpSp>
      </p:gr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46" y="1285457"/>
            <a:ext cx="2319274" cy="829564"/>
          </a:xfrm>
          <a:prstGeom prst="rect">
            <a:avLst/>
          </a:prstGeom>
        </p:spPr>
      </p:pic>
    </p:spTree>
    <p:extLst>
      <p:ext uri="{BB962C8B-B14F-4D97-AF65-F5344CB8AC3E}">
        <p14:creationId xmlns:p14="http://schemas.microsoft.com/office/powerpoint/2010/main" val="36660288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sv-SE" dirty="0" err="1" smtClean="0"/>
              <a:t>Sweden’s</a:t>
            </a:r>
            <a:r>
              <a:rPr lang="sv-SE" dirty="0" smtClean="0"/>
              <a:t> public </a:t>
            </a:r>
            <a:r>
              <a:rPr lang="sv-SE" dirty="0" err="1"/>
              <a:t>health</a:t>
            </a:r>
            <a:r>
              <a:rPr lang="sv-SE" dirty="0"/>
              <a:t> </a:t>
            </a:r>
            <a:r>
              <a:rPr lang="sv-SE" dirty="0" err="1"/>
              <a:t>objectives</a:t>
            </a:r>
            <a:r>
              <a:rPr lang="sv-SE" dirty="0"/>
              <a:t> </a:t>
            </a:r>
          </a:p>
        </p:txBody>
      </p:sp>
      <p:sp>
        <p:nvSpPr>
          <p:cNvPr id="5" name="Content Placeholder 4"/>
          <p:cNvSpPr>
            <a:spLocks noGrp="1"/>
          </p:cNvSpPr>
          <p:nvPr>
            <p:ph idx="1"/>
          </p:nvPr>
        </p:nvSpPr>
        <p:spPr>
          <a:xfrm>
            <a:off x="1008063" y="2507085"/>
            <a:ext cx="7392453" cy="2605828"/>
          </a:xfrm>
        </p:spPr>
        <p:txBody>
          <a:bodyPr/>
          <a:lstStyle/>
          <a:p>
            <a:r>
              <a:rPr lang="en-US" dirty="0"/>
              <a:t>The objective of </a:t>
            </a:r>
            <a:r>
              <a:rPr lang="en-US" dirty="0" smtClean="0"/>
              <a:t>the Government’s health </a:t>
            </a:r>
            <a:r>
              <a:rPr lang="en-US" dirty="0"/>
              <a:t>and medical care policy is to offer </a:t>
            </a:r>
            <a:r>
              <a:rPr lang="en-US" dirty="0" smtClean="0"/>
              <a:t>needs-adjusted</a:t>
            </a:r>
            <a:r>
              <a:rPr lang="en-US" dirty="0"/>
              <a:t>, accessible and effective </a:t>
            </a:r>
            <a:r>
              <a:rPr lang="en-US" dirty="0" smtClean="0"/>
              <a:t>care.</a:t>
            </a:r>
            <a:endParaRPr lang="en-US" dirty="0" smtClean="0"/>
          </a:p>
          <a:p>
            <a:r>
              <a:rPr lang="en-US" dirty="0" smtClean="0"/>
              <a:t>The </a:t>
            </a:r>
            <a:r>
              <a:rPr lang="en-US" dirty="0"/>
              <a:t>long-term objective of the Government's public health policy is </a:t>
            </a:r>
            <a:r>
              <a:rPr lang="en-US" dirty="0" smtClean="0"/>
              <a:t>to </a:t>
            </a:r>
            <a:r>
              <a:rPr lang="en-US" dirty="0"/>
              <a:t>even out </a:t>
            </a:r>
            <a:r>
              <a:rPr lang="en-US" dirty="0" smtClean="0"/>
              <a:t>health </a:t>
            </a:r>
            <a:r>
              <a:rPr lang="en-US" dirty="0"/>
              <a:t>inequalities that are possible to change. </a:t>
            </a:r>
            <a:endParaRPr lang="en-US" dirty="0" smtClean="0"/>
          </a:p>
          <a:p>
            <a:r>
              <a:rPr lang="en-US" dirty="0"/>
              <a:t>Public health policy should also provide people with tools for improving their own health. </a:t>
            </a:r>
            <a:br>
              <a:rPr lang="en-US" dirty="0"/>
            </a:br>
            <a:endParaRPr lang="en-US" dirty="0"/>
          </a:p>
          <a:p>
            <a:pPr marL="0" indent="0">
              <a:spcBef>
                <a:spcPts val="0"/>
              </a:spcBef>
              <a:buNone/>
            </a:pPr>
            <a:endParaRPr lang="en-GB" sz="800" i="1" dirty="0" smtClean="0"/>
          </a:p>
          <a:p>
            <a:pPr marL="0" indent="0">
              <a:spcBef>
                <a:spcPts val="0"/>
              </a:spcBef>
              <a:buNone/>
            </a:pPr>
            <a:endParaRPr lang="en-GB" sz="800" i="1" dirty="0"/>
          </a:p>
          <a:p>
            <a:endParaRPr lang="sv-SE" dirty="0"/>
          </a:p>
        </p:txBody>
      </p:sp>
      <p:sp>
        <p:nvSpPr>
          <p:cNvPr id="8" name="TextBox 7"/>
          <p:cNvSpPr txBox="1"/>
          <p:nvPr/>
        </p:nvSpPr>
        <p:spPr>
          <a:xfrm>
            <a:off x="333285" y="1324598"/>
            <a:ext cx="8537249" cy="646331"/>
          </a:xfrm>
          <a:prstGeom prst="rect">
            <a:avLst/>
          </a:prstGeom>
          <a:noFill/>
        </p:spPr>
        <p:txBody>
          <a:bodyPr wrap="square" rtlCol="0">
            <a:spAutoFit/>
          </a:bodyPr>
          <a:lstStyle/>
          <a:p>
            <a:r>
              <a:rPr lang="en-US" i="1" dirty="0">
                <a:solidFill>
                  <a:schemeClr val="accent1"/>
                </a:solidFill>
              </a:rPr>
              <a:t>The overall national objective of </a:t>
            </a:r>
            <a:r>
              <a:rPr lang="en-US" i="1" dirty="0" smtClean="0">
                <a:solidFill>
                  <a:schemeClr val="accent1"/>
                </a:solidFill>
              </a:rPr>
              <a:t>health and medical care policy </a:t>
            </a:r>
            <a:r>
              <a:rPr lang="en-US" i="1" dirty="0">
                <a:solidFill>
                  <a:schemeClr val="accent1"/>
                </a:solidFill>
              </a:rPr>
              <a:t>is to create conditions </a:t>
            </a:r>
            <a:r>
              <a:rPr lang="en-US" i="1" dirty="0" smtClean="0">
                <a:solidFill>
                  <a:schemeClr val="accent1"/>
                </a:solidFill>
              </a:rPr>
              <a:t>for the entire </a:t>
            </a:r>
            <a:r>
              <a:rPr lang="en-US" i="1" dirty="0">
                <a:solidFill>
                  <a:schemeClr val="accent1"/>
                </a:solidFill>
              </a:rPr>
              <a:t>population to enjoy good health on </a:t>
            </a:r>
            <a:r>
              <a:rPr lang="en-US" i="1" dirty="0" smtClean="0">
                <a:solidFill>
                  <a:schemeClr val="accent1"/>
                </a:solidFill>
              </a:rPr>
              <a:t>equal terms</a:t>
            </a:r>
            <a:endParaRPr lang="sv-SE" i="1" dirty="0" err="1" smtClean="0">
              <a:solidFill>
                <a:schemeClr val="accent1"/>
              </a:solidFill>
            </a:endParaRPr>
          </a:p>
        </p:txBody>
      </p:sp>
      <p:sp>
        <p:nvSpPr>
          <p:cNvPr id="6" name="Text Placeholder 1"/>
          <p:cNvSpPr txBox="1">
            <a:spLocks/>
          </p:cNvSpPr>
          <p:nvPr/>
        </p:nvSpPr>
        <p:spPr>
          <a:xfrm>
            <a:off x="4913230" y="5706482"/>
            <a:ext cx="3957304" cy="469507"/>
          </a:xfrm>
          <a:prstGeom prst="rect">
            <a:avLst/>
          </a:prstGeom>
        </p:spPr>
        <p:txBody>
          <a:bodyPr/>
          <a:lstStyle>
            <a:lvl1pPr marL="177800" indent="-177800" algn="l" defTabSz="914400" rtl="0" eaLnBrk="1" latinLnBrk="0" hangingPunct="1">
              <a:lnSpc>
                <a:spcPct val="100000"/>
              </a:lnSpc>
              <a:spcBef>
                <a:spcPts val="2000"/>
              </a:spcBef>
              <a:buFont typeface="Arial" panose="020B0604020202020204" pitchFamily="34" charset="0"/>
              <a:buChar char="•"/>
              <a:defRPr sz="1800" kern="1200">
                <a:solidFill>
                  <a:schemeClr val="accent1"/>
                </a:solidFill>
                <a:latin typeface="+mn-lt"/>
                <a:ea typeface="+mn-ea"/>
                <a:cs typeface="+mn-cs"/>
              </a:defRPr>
            </a:lvl1pPr>
            <a:lvl2pPr marL="449263" indent="-271463" algn="l" defTabSz="914400" rtl="0" eaLnBrk="1" latinLnBrk="0" hangingPunct="1">
              <a:lnSpc>
                <a:spcPct val="90000"/>
              </a:lnSpc>
              <a:spcBef>
                <a:spcPts val="500"/>
              </a:spcBef>
              <a:buFont typeface="Arial" panose="020B0604020202020204" pitchFamily="34" charset="0"/>
              <a:buChar char="‒"/>
              <a:defRPr sz="1600" kern="1200">
                <a:solidFill>
                  <a:schemeClr val="accent1"/>
                </a:solidFill>
                <a:latin typeface="+mn-lt"/>
                <a:ea typeface="+mn-ea"/>
                <a:cs typeface="+mn-cs"/>
              </a:defRPr>
            </a:lvl2pPr>
            <a:lvl3pPr marL="719138" indent="-269875" algn="l" defTabSz="914400" rtl="0" eaLnBrk="1" latinLnBrk="0" hangingPunct="1">
              <a:lnSpc>
                <a:spcPct val="90000"/>
              </a:lnSpc>
              <a:spcBef>
                <a:spcPts val="500"/>
              </a:spcBef>
              <a:buFont typeface="Arial" panose="020B0604020202020204" pitchFamily="34" charset="0"/>
              <a:buChar char="‒"/>
              <a:defRPr sz="1400" kern="1200">
                <a:solidFill>
                  <a:schemeClr val="accent1"/>
                </a:solidFill>
                <a:latin typeface="+mn-lt"/>
                <a:ea typeface="+mn-ea"/>
                <a:cs typeface="+mn-cs"/>
              </a:defRPr>
            </a:lvl3pPr>
            <a:lvl4pPr marL="1074738" indent="-355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mn-lt"/>
                <a:ea typeface="+mn-ea"/>
                <a:cs typeface="+mn-cs"/>
              </a:defRPr>
            </a:lvl4pPr>
            <a:lvl5pPr marL="1346200" indent="-271463"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800" i="1" dirty="0" smtClean="0"/>
              <a:t>The contents of the Symbiocare-Health by Sweden platform aim to communicate the Swedish point of view in an international context, not necessarily covering all aspects of Sweden´s public health objectives. </a:t>
            </a:r>
          </a:p>
          <a:p>
            <a:endParaRPr lang="en-US" dirty="0"/>
          </a:p>
        </p:txBody>
      </p:sp>
    </p:spTree>
    <p:extLst>
      <p:ext uri="{BB962C8B-B14F-4D97-AF65-F5344CB8AC3E}">
        <p14:creationId xmlns:p14="http://schemas.microsoft.com/office/powerpoint/2010/main" val="4136070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Modern medicine at stake</a:t>
            </a:r>
          </a:p>
        </p:txBody>
      </p:sp>
      <p:pic>
        <p:nvPicPr>
          <p:cNvPr id="4" name="Picture Placeholder 3" descr="1.png"/>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190" b="7190"/>
          <a:stretch>
            <a:fillRect/>
          </a:stretch>
        </p:blipFill>
        <p:spPr/>
      </p:pic>
    </p:spTree>
    <p:extLst>
      <p:ext uri="{BB962C8B-B14F-4D97-AF65-F5344CB8AC3E}">
        <p14:creationId xmlns:p14="http://schemas.microsoft.com/office/powerpoint/2010/main" val="867432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a:t>
            </a:r>
          </a:p>
        </p:txBody>
      </p:sp>
      <p:pic>
        <p:nvPicPr>
          <p:cNvPr id="7" name="Picture Placeholder 6" descr="2.png"/>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4768" r="4768"/>
          <a:stretch>
            <a:fillRect/>
          </a:stretch>
        </p:blipFill>
        <p:spPr/>
      </p:pic>
      <p:sp>
        <p:nvSpPr>
          <p:cNvPr id="9" name="Content Placeholder 2"/>
          <p:cNvSpPr txBox="1">
            <a:spLocks/>
          </p:cNvSpPr>
          <p:nvPr/>
        </p:nvSpPr>
        <p:spPr>
          <a:xfrm>
            <a:off x="4679951" y="1883227"/>
            <a:ext cx="4178114" cy="3885748"/>
          </a:xfrm>
          <a:prstGeom prst="rect">
            <a:avLst/>
          </a:prstGeom>
        </p:spPr>
        <p:txBody>
          <a:bodyPr vert="horz" lIns="0" tIns="0" rIns="0" bIns="0" rtlCol="0">
            <a:noAutofit/>
          </a:bodyPr>
          <a:lstStyle>
            <a:lvl1pPr marL="177800" indent="-177800" algn="l" defTabSz="914400" rtl="0" eaLnBrk="1" latinLnBrk="0" hangingPunct="1">
              <a:lnSpc>
                <a:spcPct val="100000"/>
              </a:lnSpc>
              <a:spcBef>
                <a:spcPts val="2000"/>
              </a:spcBef>
              <a:buFont typeface="Arial" panose="020B0604020202020204" pitchFamily="34" charset="0"/>
              <a:buChar char="•"/>
              <a:defRPr sz="1800" kern="1200">
                <a:solidFill>
                  <a:schemeClr val="accent1"/>
                </a:solidFill>
                <a:latin typeface="+mn-lt"/>
                <a:ea typeface="+mn-ea"/>
                <a:cs typeface="+mn-cs"/>
              </a:defRPr>
            </a:lvl1pPr>
            <a:lvl2pPr marL="449263" indent="-271463" algn="l" defTabSz="914400" rtl="0" eaLnBrk="1" latinLnBrk="0" hangingPunct="1">
              <a:lnSpc>
                <a:spcPct val="90000"/>
              </a:lnSpc>
              <a:spcBef>
                <a:spcPts val="500"/>
              </a:spcBef>
              <a:buFont typeface="Arial" panose="020B0604020202020204" pitchFamily="34" charset="0"/>
              <a:buChar char="‒"/>
              <a:defRPr sz="1600" kern="1200">
                <a:solidFill>
                  <a:schemeClr val="accent1"/>
                </a:solidFill>
                <a:latin typeface="+mn-lt"/>
                <a:ea typeface="+mn-ea"/>
                <a:cs typeface="+mn-cs"/>
              </a:defRPr>
            </a:lvl2pPr>
            <a:lvl3pPr marL="719138" indent="-269875" algn="l" defTabSz="914400" rtl="0" eaLnBrk="1" latinLnBrk="0" hangingPunct="1">
              <a:lnSpc>
                <a:spcPct val="90000"/>
              </a:lnSpc>
              <a:spcBef>
                <a:spcPts val="500"/>
              </a:spcBef>
              <a:buFont typeface="Arial" panose="020B0604020202020204" pitchFamily="34" charset="0"/>
              <a:buChar char="‒"/>
              <a:defRPr sz="1400" kern="1200">
                <a:solidFill>
                  <a:schemeClr val="accent1"/>
                </a:solidFill>
                <a:latin typeface="+mn-lt"/>
                <a:ea typeface="+mn-ea"/>
                <a:cs typeface="+mn-cs"/>
              </a:defRPr>
            </a:lvl3pPr>
            <a:lvl4pPr marL="1074738" indent="-355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mn-lt"/>
                <a:ea typeface="+mn-ea"/>
                <a:cs typeface="+mn-cs"/>
              </a:defRPr>
            </a:lvl4pPr>
            <a:lvl5pPr marL="1346200" indent="-271463"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Prevent the spread of infections</a:t>
            </a:r>
          </a:p>
          <a:p>
            <a:r>
              <a:rPr lang="en-US" dirty="0" smtClean="0"/>
              <a:t>Rational use of antibiotics</a:t>
            </a:r>
          </a:p>
          <a:p>
            <a:r>
              <a:rPr lang="en-US" dirty="0" smtClean="0"/>
              <a:t>Develop new antibiotics</a:t>
            </a:r>
            <a:endParaRPr lang="en-US" dirty="0"/>
          </a:p>
        </p:txBody>
      </p:sp>
    </p:spTree>
    <p:extLst>
      <p:ext uri="{BB962C8B-B14F-4D97-AF65-F5344CB8AC3E}">
        <p14:creationId xmlns:p14="http://schemas.microsoft.com/office/powerpoint/2010/main" val="984838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urgent matter</a:t>
            </a:r>
          </a:p>
        </p:txBody>
      </p:sp>
      <p:pic>
        <p:nvPicPr>
          <p:cNvPr id="4" name="Picture Placeholder 3" descr="3.png"/>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057" b="7057"/>
          <a:stretch>
            <a:fillRect/>
          </a:stretch>
        </p:blipFill>
        <p:spPr/>
      </p:pic>
    </p:spTree>
    <p:extLst>
      <p:ext uri="{BB962C8B-B14F-4D97-AF65-F5344CB8AC3E}">
        <p14:creationId xmlns:p14="http://schemas.microsoft.com/office/powerpoint/2010/main" val="139794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Swedish approach</a:t>
            </a:r>
            <a:endParaRPr lang="en-US" dirty="0"/>
          </a:p>
        </p:txBody>
      </p:sp>
      <p:grpSp>
        <p:nvGrpSpPr>
          <p:cNvPr id="5" name="Group 4"/>
          <p:cNvGrpSpPr/>
          <p:nvPr/>
        </p:nvGrpSpPr>
        <p:grpSpPr>
          <a:xfrm>
            <a:off x="2368434" y="1423133"/>
            <a:ext cx="4407132" cy="4244671"/>
            <a:chOff x="2453099" y="1575530"/>
            <a:chExt cx="4407132" cy="4244671"/>
          </a:xfrm>
        </p:grpSpPr>
        <p:grpSp>
          <p:nvGrpSpPr>
            <p:cNvPr id="6" name="Group 5"/>
            <p:cNvGrpSpPr/>
            <p:nvPr/>
          </p:nvGrpSpPr>
          <p:grpSpPr>
            <a:xfrm>
              <a:off x="3411464" y="1575530"/>
              <a:ext cx="2490402" cy="2490401"/>
              <a:chOff x="3326799" y="1406200"/>
              <a:chExt cx="2490402" cy="2490401"/>
            </a:xfrm>
          </p:grpSpPr>
          <p:sp>
            <p:nvSpPr>
              <p:cNvPr id="14" name="Oval 13"/>
              <p:cNvSpPr/>
              <p:nvPr/>
            </p:nvSpPr>
            <p:spPr>
              <a:xfrm>
                <a:off x="3326799" y="1406200"/>
                <a:ext cx="2490402" cy="2490401"/>
              </a:xfrm>
              <a:prstGeom prst="ellipse">
                <a:avLst/>
              </a:prstGeom>
              <a:noFill/>
              <a:ln w="28575" cap="flat" cmpd="sng">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5" name="Shape 257"/>
              <p:cNvSpPr/>
              <p:nvPr/>
            </p:nvSpPr>
            <p:spPr>
              <a:xfrm>
                <a:off x="3582814" y="2373942"/>
                <a:ext cx="1978373" cy="554916"/>
              </a:xfrm>
              <a:prstGeom prst="rect">
                <a:avLst/>
              </a:prstGeom>
              <a:noFill/>
              <a:ln w="12700">
                <a:noFill/>
                <a:miter lim="400000"/>
              </a:ln>
              <a:extLst>
                <a:ext uri="{C572A759-6A51-4108-AA02-DFA0A04FC94B}">
                  <ma14:wrappingTextBoxFlag xmlns="" xmlns:ma14="http://schemas.microsoft.com/office/mac/drawingml/2011/main" val="1"/>
                </a:ext>
              </a:extLst>
            </p:spPr>
            <p:txBody>
              <a:bodyPr lIns="0" tIns="0" rIns="0" bIns="0"/>
              <a:lstStyle>
                <a:lvl1pPr defTabSz="457200">
                  <a:lnSpc>
                    <a:spcPts val="3400"/>
                  </a:lnSpc>
                  <a:defRPr sz="3400">
                    <a:solidFill>
                      <a:srgbClr val="005293"/>
                    </a:solidFill>
                    <a:latin typeface="Arial"/>
                    <a:ea typeface="Arial"/>
                    <a:cs typeface="Arial"/>
                    <a:sym typeface="Arial"/>
                  </a:defRPr>
                </a:lvl1pPr>
              </a:lstStyle>
              <a:p>
                <a:pPr algn="ctr"/>
                <a:r>
                  <a:rPr lang="sv-SE" sz="1800" dirty="0" smtClean="0">
                    <a:solidFill>
                      <a:schemeClr val="accent1"/>
                    </a:solidFill>
                  </a:rPr>
                  <a:t>Healthcare</a:t>
                </a:r>
                <a:endParaRPr sz="1800" dirty="0">
                  <a:solidFill>
                    <a:schemeClr val="accent1"/>
                  </a:solidFill>
                </a:endParaRPr>
              </a:p>
            </p:txBody>
          </p:sp>
        </p:grpSp>
        <p:grpSp>
          <p:nvGrpSpPr>
            <p:cNvPr id="7" name="Group 6"/>
            <p:cNvGrpSpPr/>
            <p:nvPr/>
          </p:nvGrpSpPr>
          <p:grpSpPr>
            <a:xfrm>
              <a:off x="2453099" y="3326680"/>
              <a:ext cx="4407132" cy="2493521"/>
              <a:chOff x="2453099" y="3326680"/>
              <a:chExt cx="4407132" cy="2493521"/>
            </a:xfrm>
          </p:grpSpPr>
          <p:grpSp>
            <p:nvGrpSpPr>
              <p:cNvPr id="8" name="Group 7"/>
              <p:cNvGrpSpPr/>
              <p:nvPr/>
            </p:nvGrpSpPr>
            <p:grpSpPr>
              <a:xfrm>
                <a:off x="4369829" y="3329800"/>
                <a:ext cx="2490402" cy="2490401"/>
                <a:chOff x="4369829" y="3329800"/>
                <a:chExt cx="2490402" cy="2490401"/>
              </a:xfrm>
            </p:grpSpPr>
            <p:sp>
              <p:nvSpPr>
                <p:cNvPr id="12" name="Oval 11"/>
                <p:cNvSpPr/>
                <p:nvPr/>
              </p:nvSpPr>
              <p:spPr>
                <a:xfrm>
                  <a:off x="4369829" y="3329800"/>
                  <a:ext cx="2490402" cy="2490401"/>
                </a:xfrm>
                <a:prstGeom prst="ellipse">
                  <a:avLst/>
                </a:prstGeom>
                <a:noFill/>
                <a:ln w="28575" cap="flat" cmpd="sng">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3" name="Shape 257"/>
                <p:cNvSpPr/>
                <p:nvPr/>
              </p:nvSpPr>
              <p:spPr>
                <a:xfrm>
                  <a:off x="4625844" y="4297542"/>
                  <a:ext cx="1978373" cy="554916"/>
                </a:xfrm>
                <a:prstGeom prst="rect">
                  <a:avLst/>
                </a:prstGeom>
                <a:noFill/>
                <a:ln w="12700">
                  <a:noFill/>
                  <a:miter lim="400000"/>
                </a:ln>
                <a:extLst>
                  <a:ext uri="{C572A759-6A51-4108-AA02-DFA0A04FC94B}">
                    <ma14:wrappingTextBoxFlag xmlns="" xmlns:ma14="http://schemas.microsoft.com/office/mac/drawingml/2011/main" val="1"/>
                  </a:ext>
                </a:extLst>
              </p:spPr>
              <p:txBody>
                <a:bodyPr lIns="0" tIns="0" rIns="0" bIns="0"/>
                <a:lstStyle>
                  <a:lvl1pPr defTabSz="457200">
                    <a:lnSpc>
                      <a:spcPts val="3400"/>
                    </a:lnSpc>
                    <a:defRPr sz="3400">
                      <a:solidFill>
                        <a:srgbClr val="005293"/>
                      </a:solidFill>
                      <a:latin typeface="Arial"/>
                      <a:ea typeface="Arial"/>
                      <a:cs typeface="Arial"/>
                      <a:sym typeface="Arial"/>
                    </a:defRPr>
                  </a:lvl1pPr>
                </a:lstStyle>
                <a:p>
                  <a:pPr algn="ctr"/>
                  <a:r>
                    <a:rPr lang="sv-SE" sz="1800" dirty="0">
                      <a:solidFill>
                        <a:schemeClr val="accent1"/>
                      </a:solidFill>
                    </a:rPr>
                    <a:t>I</a:t>
                  </a:r>
                  <a:r>
                    <a:rPr lang="sv-SE" sz="1800" dirty="0" smtClean="0">
                      <a:solidFill>
                        <a:schemeClr val="accent1"/>
                      </a:solidFill>
                    </a:rPr>
                    <a:t>ndustry</a:t>
                  </a:r>
                  <a:endParaRPr sz="1800" dirty="0">
                    <a:solidFill>
                      <a:schemeClr val="accent1"/>
                    </a:solidFill>
                  </a:endParaRPr>
                </a:p>
              </p:txBody>
            </p:sp>
          </p:grpSp>
          <p:grpSp>
            <p:nvGrpSpPr>
              <p:cNvPr id="9" name="Group 8"/>
              <p:cNvGrpSpPr/>
              <p:nvPr/>
            </p:nvGrpSpPr>
            <p:grpSpPr>
              <a:xfrm>
                <a:off x="2453099" y="3326680"/>
                <a:ext cx="2490402" cy="2490401"/>
                <a:chOff x="2283769" y="3326680"/>
                <a:chExt cx="2490402" cy="2490401"/>
              </a:xfrm>
            </p:grpSpPr>
            <p:sp>
              <p:nvSpPr>
                <p:cNvPr id="10" name="Oval 9"/>
                <p:cNvSpPr/>
                <p:nvPr/>
              </p:nvSpPr>
              <p:spPr>
                <a:xfrm>
                  <a:off x="2283769" y="3326680"/>
                  <a:ext cx="2490402" cy="2490401"/>
                </a:xfrm>
                <a:prstGeom prst="ellipse">
                  <a:avLst/>
                </a:prstGeom>
                <a:noFill/>
                <a:ln w="28575" cap="flat" cmpd="sng">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1" name="Shape 257"/>
                <p:cNvSpPr/>
                <p:nvPr/>
              </p:nvSpPr>
              <p:spPr>
                <a:xfrm>
                  <a:off x="2539784" y="4294422"/>
                  <a:ext cx="1978373" cy="554916"/>
                </a:xfrm>
                <a:prstGeom prst="rect">
                  <a:avLst/>
                </a:prstGeom>
                <a:noFill/>
                <a:ln w="12700">
                  <a:noFill/>
                  <a:miter lim="400000"/>
                </a:ln>
                <a:extLst>
                  <a:ext uri="{C572A759-6A51-4108-AA02-DFA0A04FC94B}">
                    <ma14:wrappingTextBoxFlag xmlns="" xmlns:ma14="http://schemas.microsoft.com/office/mac/drawingml/2011/main" val="1"/>
                  </a:ext>
                </a:extLst>
              </p:spPr>
              <p:txBody>
                <a:bodyPr lIns="0" tIns="0" rIns="0" bIns="0"/>
                <a:lstStyle>
                  <a:lvl1pPr defTabSz="457200">
                    <a:lnSpc>
                      <a:spcPts val="3400"/>
                    </a:lnSpc>
                    <a:defRPr sz="3400">
                      <a:solidFill>
                        <a:srgbClr val="005293"/>
                      </a:solidFill>
                      <a:latin typeface="Arial"/>
                      <a:ea typeface="Arial"/>
                      <a:cs typeface="Arial"/>
                      <a:sym typeface="Arial"/>
                    </a:defRPr>
                  </a:lvl1pPr>
                </a:lstStyle>
                <a:p>
                  <a:pPr algn="ctr"/>
                  <a:r>
                    <a:rPr lang="sv-SE" sz="1800" dirty="0" err="1">
                      <a:solidFill>
                        <a:schemeClr val="accent1"/>
                      </a:solidFill>
                    </a:rPr>
                    <a:t>A</a:t>
                  </a:r>
                  <a:r>
                    <a:rPr lang="sv-SE" sz="1800" dirty="0" err="1" smtClean="0">
                      <a:solidFill>
                        <a:schemeClr val="accent1"/>
                      </a:solidFill>
                    </a:rPr>
                    <a:t>cademia</a:t>
                  </a:r>
                  <a:endParaRPr sz="1800" dirty="0">
                    <a:solidFill>
                      <a:schemeClr val="accent1"/>
                    </a:solidFill>
                  </a:endParaRPr>
                </a:p>
              </p:txBody>
            </p:sp>
          </p:grpSp>
        </p:grpSp>
      </p:grpSp>
    </p:spTree>
    <p:extLst>
      <p:ext uri="{BB962C8B-B14F-4D97-AF65-F5344CB8AC3E}">
        <p14:creationId xmlns:p14="http://schemas.microsoft.com/office/powerpoint/2010/main" val="11138488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 </a:t>
            </a:r>
            <a:endParaRPr lang="en-US" dirty="0"/>
          </a:p>
        </p:txBody>
      </p:sp>
      <p:pic>
        <p:nvPicPr>
          <p:cNvPr id="4" name="pasted-image.pdf"/>
          <p:cNvPicPr>
            <a:picLocks noChangeAspect="1"/>
          </p:cNvPicPr>
          <p:nvPr/>
        </p:nvPicPr>
        <p:blipFill>
          <a:blip r:embed="rId3">
            <a:extLst/>
          </a:blip>
          <a:stretch>
            <a:fillRect/>
          </a:stretch>
        </p:blipFill>
        <p:spPr>
          <a:xfrm>
            <a:off x="649756" y="1616024"/>
            <a:ext cx="7844488" cy="3858543"/>
          </a:xfrm>
          <a:prstGeom prst="rect">
            <a:avLst/>
          </a:prstGeom>
          <a:ln w="12700">
            <a:miter lim="400000"/>
          </a:ln>
        </p:spPr>
      </p:pic>
    </p:spTree>
    <p:extLst>
      <p:ext uri="{BB962C8B-B14F-4D97-AF65-F5344CB8AC3E}">
        <p14:creationId xmlns:p14="http://schemas.microsoft.com/office/powerpoint/2010/main" val="1495862465"/>
      </p:ext>
    </p:extLst>
  </p:cSld>
  <p:clrMapOvr>
    <a:masterClrMapping/>
  </p:clrMapOvr>
  <p:timing>
    <p:tnLst>
      <p:par>
        <p:cTn id="1" dur="indefinite" restart="never" nodeType="tmRoot"/>
      </p:par>
    </p:tnLst>
  </p:timing>
</p:sld>
</file>

<file path=ppt/theme/theme1.xml><?xml version="1.0" encoding="utf-8"?>
<a:theme xmlns:a="http://schemas.openxmlformats.org/drawingml/2006/main" name="151218_cancer_MASTER">
  <a:themeElements>
    <a:clrScheme name="Symbiocare">
      <a:dk1>
        <a:srgbClr val="000000"/>
      </a:dk1>
      <a:lt1>
        <a:sysClr val="window" lastClr="FFFFFF"/>
      </a:lt1>
      <a:dk2>
        <a:srgbClr val="D6D7D2"/>
      </a:dk2>
      <a:lt2>
        <a:srgbClr val="929292"/>
      </a:lt2>
      <a:accent1>
        <a:srgbClr val="005293"/>
      </a:accent1>
      <a:accent2>
        <a:srgbClr val="2E99D9"/>
      </a:accent2>
      <a:accent3>
        <a:srgbClr val="FECB00"/>
      </a:accent3>
      <a:accent4>
        <a:srgbClr val="D6D7D2"/>
      </a:accent4>
      <a:accent5>
        <a:srgbClr val="929292"/>
      </a:accent5>
      <a:accent6>
        <a:srgbClr val="163150"/>
      </a:accent6>
      <a:hlink>
        <a:srgbClr val="000000"/>
      </a:hlink>
      <a:folHlink>
        <a:srgbClr val="000000"/>
      </a:folHlink>
    </a:clrScheme>
    <a:fontScheme name="Symbiocare">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8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dirty="0" err="1" smtClean="0">
            <a:solidFill>
              <a:schemeClr val="accent1"/>
            </a:solidFill>
          </a:defRPr>
        </a:defPPr>
      </a:lstStyle>
    </a:txDef>
  </a:objectDefaults>
  <a:extraClrSchemeLst/>
  <a:extLst>
    <a:ext uri="{05A4C25C-085E-4340-85A3-A5531E510DB2}">
      <thm15:themeFamily xmlns="" xmlns:thm15="http://schemas.microsoft.com/office/thememl/2012/main" name="Symbiocare.potx" id="{C6DF3824-0094-43D9-A1D7-C58AAC12BE13}" vid="{AC5C903C-7BE8-4CBA-96F2-974CC54BD4E5}"/>
    </a:ext>
  </a:extLst>
</a:theme>
</file>

<file path=ppt/theme/theme2.xml><?xml version="1.0" encoding="utf-8"?>
<a:theme xmlns:a="http://schemas.openxmlformats.org/drawingml/2006/main" name="Symbiocare - Image Layouts">
  <a:themeElements>
    <a:clrScheme name="Symbiocare">
      <a:dk1>
        <a:srgbClr val="005293"/>
      </a:dk1>
      <a:lt1>
        <a:sysClr val="window" lastClr="FFFFFF"/>
      </a:lt1>
      <a:dk2>
        <a:srgbClr val="000000"/>
      </a:dk2>
      <a:lt2>
        <a:srgbClr val="929292"/>
      </a:lt2>
      <a:accent1>
        <a:srgbClr val="005293"/>
      </a:accent1>
      <a:accent2>
        <a:srgbClr val="2E99D9"/>
      </a:accent2>
      <a:accent3>
        <a:srgbClr val="FECB00"/>
      </a:accent3>
      <a:accent4>
        <a:srgbClr val="D6D7D2"/>
      </a:accent4>
      <a:accent5>
        <a:srgbClr val="929292"/>
      </a:accent5>
      <a:accent6>
        <a:srgbClr val="163150"/>
      </a:accent6>
      <a:hlink>
        <a:srgbClr val="000000"/>
      </a:hlink>
      <a:folHlink>
        <a:srgbClr val="000000"/>
      </a:folHlink>
    </a:clrScheme>
    <a:fontScheme name="Symbiocare">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8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sz="1800" dirty="0" err="1" smtClean="0"/>
        </a:defPPr>
      </a:lstStyle>
    </a:txDef>
  </a:objectDefaults>
  <a:extraClrSchemeLst/>
  <a:extLst>
    <a:ext uri="{05A4C25C-085E-4340-85A3-A5531E510DB2}">
      <thm15:themeFamily xmlns="" xmlns:thm15="http://schemas.microsoft.com/office/thememl/2012/main" name="Symbiocare.potx" id="{C6DF3824-0094-43D9-A1D7-C58AAC12BE13}" vid="{918ED3A2-0761-4378-A225-584DEF0BD29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151218_cancer_MASTER.potx</Template>
  <TotalTime>2594</TotalTime>
  <Words>1626</Words>
  <Application>Microsoft Office PowerPoint</Application>
  <PresentationFormat>On-screen Show (4:3)</PresentationFormat>
  <Paragraphs>248</Paragraphs>
  <Slides>22</Slides>
  <Notes>22</Notes>
  <HiddenSlides>0</HiddenSlides>
  <MMClips>0</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151218_cancer_MASTER</vt:lpstr>
      <vt:lpstr>Symbiocare - Image Layouts</vt:lpstr>
      <vt:lpstr>PowerPoint Presentation</vt:lpstr>
      <vt:lpstr>Name &amp; title</vt:lpstr>
      <vt:lpstr>Improving health outcomes through collaboration</vt:lpstr>
      <vt:lpstr>Sweden’s public health objectives </vt:lpstr>
      <vt:lpstr>Modern medicine at stake</vt:lpstr>
      <vt:lpstr>Challenges</vt:lpstr>
      <vt:lpstr>An urgent matter</vt:lpstr>
      <vt:lpstr>The Swedish approach</vt:lpstr>
      <vt:lpstr>Progress </vt:lpstr>
      <vt:lpstr>A comprehensive strategy</vt:lpstr>
      <vt:lpstr>Inform &amp; prevent</vt:lpstr>
      <vt:lpstr>Educate &amp; train</vt:lpstr>
      <vt:lpstr>Aggregated data</vt:lpstr>
      <vt:lpstr>Early infection control - example</vt:lpstr>
      <vt:lpstr>Care days / Hospital costs / Patient risk</vt:lpstr>
      <vt:lpstr>Basic solutions - example</vt:lpstr>
      <vt:lpstr>Single-use scrub suits – example</vt:lpstr>
      <vt:lpstr>Unique coating on medical devices - example</vt:lpstr>
      <vt:lpstr>Safe workflow - example</vt:lpstr>
      <vt:lpstr>Hospital design - example</vt:lpstr>
      <vt:lpstr>Global strategy</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dc:creator>
  <cp:lastModifiedBy>Ebba Gunilla Hult</cp:lastModifiedBy>
  <cp:revision>97</cp:revision>
  <dcterms:created xsi:type="dcterms:W3CDTF">2015-12-10T09:17:53Z</dcterms:created>
  <dcterms:modified xsi:type="dcterms:W3CDTF">2016-05-13T13:01:25Z</dcterms:modified>
</cp:coreProperties>
</file>